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05"/>
  </p:handoutMasterIdLst>
  <p:sldIdLst>
    <p:sldId id="256" r:id="rId3"/>
    <p:sldId id="257" r:id="rId4"/>
    <p:sldId id="382" r:id="rId6"/>
    <p:sldId id="310" r:id="rId7"/>
    <p:sldId id="420" r:id="rId8"/>
    <p:sldId id="590" r:id="rId9"/>
    <p:sldId id="591" r:id="rId10"/>
    <p:sldId id="592" r:id="rId11"/>
    <p:sldId id="311" r:id="rId12"/>
    <p:sldId id="284" r:id="rId13"/>
    <p:sldId id="312" r:id="rId14"/>
    <p:sldId id="313" r:id="rId15"/>
    <p:sldId id="263" r:id="rId16"/>
    <p:sldId id="264" r:id="rId17"/>
    <p:sldId id="465" r:id="rId18"/>
    <p:sldId id="265" r:id="rId19"/>
    <p:sldId id="421" r:id="rId20"/>
    <p:sldId id="266" r:id="rId21"/>
    <p:sldId id="267" r:id="rId22"/>
    <p:sldId id="529" r:id="rId23"/>
    <p:sldId id="268" r:id="rId24"/>
    <p:sldId id="259" r:id="rId25"/>
    <p:sldId id="681" r:id="rId26"/>
    <p:sldId id="270" r:id="rId27"/>
    <p:sldId id="271" r:id="rId28"/>
    <p:sldId id="272" r:id="rId29"/>
    <p:sldId id="273" r:id="rId30"/>
    <p:sldId id="274" r:id="rId31"/>
    <p:sldId id="275" r:id="rId32"/>
    <p:sldId id="276" r:id="rId33"/>
    <p:sldId id="348" r:id="rId34"/>
    <p:sldId id="365" r:id="rId35"/>
    <p:sldId id="283" r:id="rId36"/>
    <p:sldId id="503" r:id="rId37"/>
    <p:sldId id="504" r:id="rId38"/>
    <p:sldId id="278" r:id="rId39"/>
    <p:sldId id="279" r:id="rId40"/>
    <p:sldId id="280" r:id="rId41"/>
    <p:sldId id="589" r:id="rId42"/>
    <p:sldId id="285" r:id="rId43"/>
    <p:sldId id="314" r:id="rId44"/>
    <p:sldId id="593" r:id="rId45"/>
    <p:sldId id="315" r:id="rId46"/>
    <p:sldId id="316" r:id="rId47"/>
    <p:sldId id="317" r:id="rId48"/>
    <p:sldId id="343" r:id="rId49"/>
    <p:sldId id="344" r:id="rId50"/>
    <p:sldId id="277" r:id="rId51"/>
    <p:sldId id="308" r:id="rId52"/>
    <p:sldId id="460" r:id="rId53"/>
    <p:sldId id="569" r:id="rId54"/>
    <p:sldId id="309" r:id="rId55"/>
    <p:sldId id="422" r:id="rId56"/>
    <p:sldId id="579" r:id="rId57"/>
    <p:sldId id="580" r:id="rId58"/>
    <p:sldId id="581" r:id="rId59"/>
    <p:sldId id="459" r:id="rId60"/>
    <p:sldId id="501" r:id="rId61"/>
    <p:sldId id="505" r:id="rId62"/>
    <p:sldId id="506" r:id="rId63"/>
    <p:sldId id="508" r:id="rId64"/>
    <p:sldId id="509" r:id="rId65"/>
    <p:sldId id="464" r:id="rId66"/>
    <p:sldId id="746" r:id="rId67"/>
    <p:sldId id="653" r:id="rId68"/>
    <p:sldId id="654" r:id="rId69"/>
    <p:sldId id="655" r:id="rId70"/>
    <p:sldId id="656" r:id="rId71"/>
    <p:sldId id="657" r:id="rId72"/>
    <p:sldId id="658" r:id="rId73"/>
    <p:sldId id="659" r:id="rId74"/>
    <p:sldId id="660" r:id="rId75"/>
    <p:sldId id="666" r:id="rId76"/>
    <p:sldId id="667" r:id="rId77"/>
    <p:sldId id="668" r:id="rId78"/>
    <p:sldId id="648" r:id="rId79"/>
    <p:sldId id="649" r:id="rId80"/>
    <p:sldId id="650" r:id="rId81"/>
    <p:sldId id="651" r:id="rId82"/>
    <p:sldId id="652" r:id="rId83"/>
    <p:sldId id="669" r:id="rId84"/>
    <p:sldId id="680" r:id="rId85"/>
    <p:sldId id="670" r:id="rId86"/>
    <p:sldId id="771" r:id="rId87"/>
    <p:sldId id="671" r:id="rId88"/>
    <p:sldId id="672" r:id="rId89"/>
    <p:sldId id="673" r:id="rId90"/>
    <p:sldId id="679" r:id="rId91"/>
    <p:sldId id="772" r:id="rId92"/>
    <p:sldId id="682" r:id="rId93"/>
    <p:sldId id="778" r:id="rId94"/>
    <p:sldId id="779" r:id="rId95"/>
    <p:sldId id="780" r:id="rId96"/>
    <p:sldId id="781" r:id="rId97"/>
    <p:sldId id="782" r:id="rId98"/>
    <p:sldId id="783" r:id="rId99"/>
    <p:sldId id="784" r:id="rId100"/>
    <p:sldId id="785" r:id="rId101"/>
    <p:sldId id="786" r:id="rId102"/>
    <p:sldId id="787" r:id="rId103"/>
    <p:sldId id="788" r:id="rId10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8" Type="http://schemas.openxmlformats.org/officeDocument/2006/relationships/tableStyles" Target="tableStyles.xml"/><Relationship Id="rId107" Type="http://schemas.openxmlformats.org/officeDocument/2006/relationships/viewProps" Target="viewProps.xml"/><Relationship Id="rId106" Type="http://schemas.openxmlformats.org/officeDocument/2006/relationships/presProps" Target="presProps.xml"/><Relationship Id="rId105" Type="http://schemas.openxmlformats.org/officeDocument/2006/relationships/handoutMaster" Target="handoutMasters/handoutMaster1.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panose="020B0604020202020204" pitchFamily="34" charset="0"/>
              <a:buChar char="•"/>
            </a:pPr>
            <a:r>
              <a:rPr lang="en-US" altLang="zh-CN"/>
              <a:t>The ebuild for the package lives in the src/third_party/chromiumos-overlay or src/overlays/overlay-${BOARD} directories.</a:t>
            </a:r>
            <a:endParaRPr lang="en-US" altLang="zh-CN"/>
          </a:p>
          <a:p>
            <a:pPr marL="171450" indent="-171450">
              <a:buFont typeface="Arial" panose="020B0604020202020204" pitchFamily="34" charset="0"/>
              <a:buChar char="•"/>
            </a:pPr>
            <a:r>
              <a:rPr lang="en-US" altLang="zh-CN"/>
              <a:t>There is an ebuild for the package that ends with 9999.ebuild.</a:t>
            </a:r>
            <a:endParaRPr lang="en-US" altLang="zh-CN"/>
          </a:p>
          <a:p>
            <a:pPr marL="171450" indent="-171450">
              <a:buFont typeface="Arial" panose="020B0604020202020204" pitchFamily="34" charset="0"/>
              <a:buChar char="•"/>
            </a:pPr>
            <a:r>
              <a:rPr lang="en-US" altLang="zh-CN"/>
              <a:t>The ebuild inherits from the cros-workon class.</a:t>
            </a:r>
            <a:endParaRPr lang="en-US" altLang="zh-CN"/>
          </a:p>
          <a:p>
            <a:pPr marL="171450" indent="-171450">
              <a:buFont typeface="Arial" panose="020B0604020202020204" pitchFamily="34"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panose="020B0604020202020204" pitchFamily="34"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https://www.coreboot.org/images/c/ce/Verified_Boot_-_Surviving_in_the_Internet_of_Insecure_Things.pdf</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https://blog.csdn.net/jinzhuojun/article/details/47290707</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https://zhuanlan.zhihu.com/p/26172972</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https://chromium.googlesource.com/chromium/src/+/85639cd097b59c206ad3e910d8c5978bda77fe91/docs/README.md</a:t>
            </a:r>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https://01.org/blogs/joone/2018/using-chrome-os-graphics-stack-intel-based-linux-desktops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smtClean="0">
                <a:sym typeface="+mn-ea"/>
              </a:rPr>
              <a:t>https</a:t>
            </a:r>
            <a:r>
              <a:rPr lang="en-US" dirty="0">
                <a:sym typeface="+mn-ea"/>
              </a:rPr>
              <a:t>://segmentfault.com/a/1190000003819421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hyperlink" Target="http://xxxx/hello-world-1.0.tar.gz"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endParaRPr lang="en-US" altLang="zh-CN"/>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panose="02070309020205020404" charset="0"/>
                          <a:ea typeface="Courier New" panose="02070309020205020404" charset="0"/>
                          <a:cs typeface="Courier New" panose="02070309020205020404"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panose="02070309020205020404" charset="0"/>
                          <a:ea typeface="Courier New" panose="02070309020205020404" charset="0"/>
                          <a:cs typeface="Courier New" panose="02070309020205020404"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40665"/>
            <a:ext cx="10515600" cy="605155"/>
          </a:xfrm>
        </p:spPr>
        <p:txBody>
          <a:bodyPr>
            <a:normAutofit fontScale="90000"/>
          </a:bodyPr>
          <a:p>
            <a:r>
              <a:rPr lang="en-US" altLang="zh-CN"/>
              <a:t>ALSA Codec Driver</a:t>
            </a:r>
            <a:endParaRPr lang="en-US" altLang="zh-CN"/>
          </a:p>
        </p:txBody>
      </p:sp>
      <p:sp>
        <p:nvSpPr>
          <p:cNvPr id="3" name="内容占位符 2"/>
          <p:cNvSpPr>
            <a:spLocks noGrp="1"/>
          </p:cNvSpPr>
          <p:nvPr>
            <p:ph idx="1"/>
          </p:nvPr>
        </p:nvSpPr>
        <p:spPr>
          <a:xfrm>
            <a:off x="838200" y="1051560"/>
            <a:ext cx="10515600" cy="5503545"/>
          </a:xfrm>
        </p:spPr>
        <p:txBody>
          <a:bodyPr>
            <a:normAutofit fontScale="80000"/>
          </a:bodyPr>
          <a:p>
            <a:r>
              <a:rPr lang="zh-CN" altLang="en-US"/>
              <a:t>rt5640_snd_controls[]的內容，</a:t>
            </a:r>
            <a:endParaRPr lang="zh-CN" altLang="en-US"/>
          </a:p>
          <a:p>
            <a:r>
              <a:rPr lang="zh-CN" altLang="en-US"/>
              <a:t>rt5640_snd_controls[]內的註冊的內容會形成ALSA control讓上層使用，以"Speaker Playback Volume"為例</a:t>
            </a:r>
            <a:endParaRPr lang="zh-CN" altLang="en-US"/>
          </a:p>
          <a:p>
            <a:r>
              <a:rPr lang="zh-CN" altLang="en-US"/>
              <a:t>SOC_DOUBLE_TLV("Speaker Playback Volume", RT5640_SPK_VOL, RT5640_L_VOL_SFT, RT5640_R_VOL_SFT, 39, 1, out_vol_tlv),</a:t>
            </a:r>
            <a:endParaRPr lang="zh-CN" altLang="en-US"/>
          </a:p>
          <a:p>
            <a:r>
              <a:rPr lang="zh-CN" altLang="en-US"/>
              <a:t>"Speaker Playback Volume"是這個control的名字，RT5640_SPK_VOL是控制"Speaker Playback Volume"暫存器的位址，</a:t>
            </a:r>
            <a:endParaRPr lang="zh-CN" altLang="en-US"/>
          </a:p>
          <a:p>
            <a:r>
              <a:rPr lang="zh-CN" altLang="en-US"/>
              <a:t>因為"Speaker Playback Volume"是一個DOUBLE的control，所以分別有左右聲道的控制起始位元，分別為RT5640_L_VOL_SFT及RT5640_R_VOL_SFT，</a:t>
            </a:r>
            <a:endParaRPr lang="zh-CN" altLang="en-US"/>
          </a:p>
          <a:p>
            <a:r>
              <a:rPr lang="zh-CN" altLang="en-US"/>
              <a:t>39代表"Speaker Playback Volume"的最大值，後面的1代表反向，也就是暫存器的值越大音量越小，out_vol_tlv則是顯示給使用者看的內容</a:t>
            </a:r>
            <a:endParaRPr lang="zh-CN" altLang="en-US"/>
          </a:p>
          <a:p>
            <a:r>
              <a:rPr lang="zh-CN" altLang="en-US"/>
              <a:t>static const DECLARE_TLV_DB_SCALE(out_vol_tlv, -4650, 150, 0);</a:t>
            </a:r>
            <a:endParaRPr lang="zh-CN" altLang="en-US"/>
          </a:p>
          <a:p>
            <a:r>
              <a:rPr lang="zh-CN" altLang="en-US"/>
              <a:t>這代表最小值是-46.5dB，每調一格增加1.5dB，最後的0表示"Speaker Playback Volume"設為0時不是mute。</a:t>
            </a: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614045"/>
          </a:xfrm>
        </p:spPr>
        <p:txBody>
          <a:bodyPr>
            <a:normAutofit fontScale="90000"/>
          </a:bodyPr>
          <a:p>
            <a:r>
              <a:rPr lang="en-US" altLang="zh-CN"/>
              <a:t>ALSA DAI Link</a:t>
            </a:r>
            <a:endParaRPr lang="en-US" altLang="zh-CN"/>
          </a:p>
        </p:txBody>
      </p:sp>
      <p:sp>
        <p:nvSpPr>
          <p:cNvPr id="3" name="内容占位符 2"/>
          <p:cNvSpPr>
            <a:spLocks noGrp="1"/>
          </p:cNvSpPr>
          <p:nvPr>
            <p:ph idx="1"/>
          </p:nvPr>
        </p:nvSpPr>
        <p:spPr>
          <a:xfrm>
            <a:off x="838200" y="1149985"/>
            <a:ext cx="6829425" cy="5513070"/>
          </a:xfrm>
        </p:spPr>
        <p:txBody>
          <a:bodyPr>
            <a:normAutofit fontScale="25000"/>
          </a:bodyPr>
          <a:p>
            <a:r>
              <a:rPr lang="zh-CN" altLang="en-US"/>
              <a:t>傳統上DAI (digital audio interface) link是由CPU + codec所組成，但現在越來越多由codec + codec所組成的DAI link，以CPU -&gt; codec -&gt; smart amp的例子而言，</a:t>
            </a:r>
            <a:endParaRPr lang="zh-CN" altLang="en-US"/>
          </a:p>
          <a:p>
            <a:endParaRPr lang="zh-CN" altLang="en-US"/>
          </a:p>
          <a:p>
            <a:r>
              <a:rPr lang="zh-CN" altLang="en-US"/>
              <a:t>CPU -&gt; codec 這段在上層呼叫pcm open的時候會被打通，</a:t>
            </a:r>
            <a:endParaRPr lang="zh-CN" altLang="en-US"/>
          </a:p>
          <a:p>
            <a:endParaRPr lang="zh-CN" altLang="en-US"/>
          </a:p>
          <a:p>
            <a:r>
              <a:rPr lang="zh-CN" altLang="en-US"/>
              <a:t>codec內部從CPU -&gt; codec到codec -&gt; smart amp之間的路徑可以透過alsa control打通，</a:t>
            </a:r>
            <a:endParaRPr lang="zh-CN" altLang="en-US"/>
          </a:p>
          <a:p>
            <a:endParaRPr lang="zh-CN" altLang="en-US"/>
          </a:p>
          <a:p>
            <a:r>
              <a:rPr lang="zh-CN" altLang="en-US"/>
              <a:t>所以剩下 codec -&gt; smart amp的部分需要另外處理，</a:t>
            </a:r>
            <a:endParaRPr lang="zh-CN" altLang="en-US"/>
          </a:p>
          <a:p>
            <a:endParaRPr lang="zh-CN" altLang="en-US"/>
          </a:p>
          <a:p>
            <a:r>
              <a:rPr lang="zh-CN" altLang="en-US"/>
              <a:t>codec -&gt; smart amp理論上來說會在pcm open的時候被打通，</a:t>
            </a:r>
            <a:endParaRPr lang="zh-CN" altLang="en-US"/>
          </a:p>
          <a:p>
            <a:endParaRPr lang="zh-CN" altLang="en-US"/>
          </a:p>
          <a:p>
            <a:r>
              <a:rPr lang="zh-CN" altLang="en-US"/>
              <a:t>但前面提到上層不需要針對codec -&gt; smart amp這個dai link去呼叫pcm open，</a:t>
            </a:r>
            <a:endParaRPr lang="zh-CN" altLang="en-US"/>
          </a:p>
          <a:p>
            <a:endParaRPr lang="zh-CN" altLang="en-US"/>
          </a:p>
          <a:p>
            <a:r>
              <a:rPr lang="zh-CN" altLang="en-US"/>
              <a:t>這個pcm open的動作是當ASoC觸發codec -&gt; smart amp這個 codec to codec dai link的event時被呼叫的，</a:t>
            </a:r>
            <a:endParaRPr lang="zh-CN" altLang="en-US"/>
          </a:p>
          <a:p>
            <a:endParaRPr lang="zh-CN" altLang="en-US"/>
          </a:p>
          <a:p>
            <a:r>
              <a:rPr lang="zh-CN" altLang="en-US"/>
              <a:t>所以我們必須用其他方式將 codec -&gt; smart amp打通以便觸發這個 codec to codec dai link的event。</a:t>
            </a:r>
            <a:endParaRPr lang="zh-CN" altLang="en-US"/>
          </a:p>
          <a:p>
            <a:endParaRPr lang="zh-CN" altLang="en-US"/>
          </a:p>
          <a:p>
            <a:r>
              <a:rPr lang="zh-CN" altLang="en-US"/>
              <a:t>最簡單的做法就是將codec -&gt; smart amp的後面再串一個DAPM的終點，</a:t>
            </a:r>
            <a:endParaRPr lang="zh-CN" altLang="en-US"/>
          </a:p>
          <a:p>
            <a:r>
              <a:rPr lang="zh-CN" altLang="en-US"/>
              <a:t>在machine driver定義的</a:t>
            </a:r>
            <a:endParaRPr lang="zh-CN" altLang="en-US"/>
          </a:p>
          <a:p>
            <a:r>
              <a:rPr lang="zh-CN" altLang="en-US"/>
              <a:t>SND_SOC_DAPM_MIC</a:t>
            </a:r>
            <a:endParaRPr lang="zh-CN" altLang="en-US"/>
          </a:p>
          <a:p>
            <a:r>
              <a:rPr lang="zh-CN" altLang="en-US"/>
              <a:t>SND_SOC_DAPM_HP</a:t>
            </a:r>
            <a:endParaRPr lang="zh-CN" altLang="en-US"/>
          </a:p>
          <a:p>
            <a:r>
              <a:rPr lang="zh-CN" altLang="en-US"/>
              <a:t>SND_SOC_DAPM_SPK</a:t>
            </a:r>
            <a:endParaRPr lang="zh-CN" altLang="en-US"/>
          </a:p>
          <a:p>
            <a:r>
              <a:rPr lang="zh-CN" altLang="en-US"/>
              <a:t>...</a:t>
            </a:r>
            <a:endParaRPr lang="zh-CN" altLang="en-US"/>
          </a:p>
          <a:p>
            <a:r>
              <a:rPr lang="zh-CN" altLang="en-US"/>
              <a:t>等DAPM元件都是DAPM終點，</a:t>
            </a:r>
            <a:endParaRPr lang="zh-CN" altLang="en-US"/>
          </a:p>
          <a:p>
            <a:r>
              <a:rPr lang="zh-CN" altLang="en-US"/>
              <a:t>所以我們可以參考下面的做法</a:t>
            </a:r>
            <a:endParaRPr lang="zh-CN" altLang="en-US"/>
          </a:p>
          <a:p>
            <a:r>
              <a:rPr lang="zh-CN" altLang="en-US"/>
              <a:t>static const struct snd_soc_dapm_widget dapm_widgets[] = {</a:t>
            </a:r>
            <a:endParaRPr lang="zh-CN" altLang="en-US"/>
          </a:p>
          <a:p>
            <a:r>
              <a:rPr lang="zh-CN" altLang="en-US"/>
              <a:t>    SND_SOC_DAPM_SPK("Speaker", NULL),</a:t>
            </a:r>
            <a:endParaRPr lang="zh-CN" altLang="en-US"/>
          </a:p>
          <a:p>
            <a:r>
              <a:rPr lang="zh-CN" altLang="en-US"/>
              <a:t>    SND_SOC_DAPM_MIC("Mic", NULL),</a:t>
            </a:r>
            <a:endParaRPr lang="zh-CN" altLang="en-US"/>
          </a:p>
          <a:p>
            <a:r>
              <a:rPr lang="zh-CN" altLang="en-US"/>
              <a:t>};</a:t>
            </a:r>
            <a:endParaRPr lang="zh-CN" altLang="en-US"/>
          </a:p>
          <a:p>
            <a:r>
              <a:rPr lang="zh-CN" altLang="en-US"/>
              <a:t>static const struct snd_soc_dapm_route dapm_routes[] = {</a:t>
            </a:r>
            <a:endParaRPr lang="zh-CN" altLang="en-US"/>
          </a:p>
          <a:p>
            <a:r>
              <a:rPr lang="zh-CN" altLang="en-US"/>
              <a:t>    {"Speaker", NULL "codec stream name (capture)"},</a:t>
            </a:r>
            <a:endParaRPr lang="zh-CN" altLang="en-US"/>
          </a:p>
          <a:p>
            <a:r>
              <a:rPr lang="zh-CN" altLang="en-US"/>
              <a:t>    {"codec stream name (playback)", NULL "Mic"},</a:t>
            </a:r>
            <a:endParaRPr lang="zh-CN" altLang="en-US"/>
          </a:p>
          <a:p>
            <a:r>
              <a:rPr lang="zh-CN" altLang="en-US"/>
              <a:t>};</a:t>
            </a:r>
            <a:endParaRPr lang="zh-CN" altLang="en-US"/>
          </a:p>
        </p:txBody>
      </p:sp>
      <p:sp>
        <p:nvSpPr>
          <p:cNvPr id="4" name="文本框 3"/>
          <p:cNvSpPr txBox="1"/>
          <p:nvPr/>
        </p:nvSpPr>
        <p:spPr>
          <a:xfrm>
            <a:off x="8162925" y="235585"/>
            <a:ext cx="3775710" cy="6462395"/>
          </a:xfrm>
          <a:prstGeom prst="rect">
            <a:avLst/>
          </a:prstGeom>
          <a:noFill/>
        </p:spPr>
        <p:txBody>
          <a:bodyPr wrap="square" rtlCol="0">
            <a:spAutoFit/>
          </a:bodyPr>
          <a:p>
            <a:r>
              <a:rPr lang="zh-CN" altLang="en-US"/>
              <a:t>static const struct snd_soc_pcm_stream dsp_codec_params = {</a:t>
            </a:r>
            <a:endParaRPr lang="zh-CN" altLang="en-US"/>
          </a:p>
          <a:p>
            <a:r>
              <a:rPr lang="zh-CN" altLang="en-US"/>
              <a:t>       .formats = SNDRV_PCM_FMTBIT_S24_LE,</a:t>
            </a:r>
            <a:endParaRPr lang="zh-CN" altLang="en-US"/>
          </a:p>
          <a:p>
            <a:r>
              <a:rPr lang="zh-CN" altLang="en-US"/>
              <a:t>       .rate_min = 48000,</a:t>
            </a:r>
            <a:endParaRPr lang="zh-CN" altLang="en-US"/>
          </a:p>
          <a:p>
            <a:r>
              <a:rPr lang="zh-CN" altLang="en-US"/>
              <a:t>       .rate_max = 48000,</a:t>
            </a:r>
            <a:endParaRPr lang="zh-CN" altLang="en-US"/>
          </a:p>
          <a:p>
            <a:r>
              <a:rPr lang="zh-CN" altLang="en-US"/>
              <a:t>       .channels_min = 2,</a:t>
            </a:r>
            <a:endParaRPr lang="zh-CN" altLang="en-US"/>
          </a:p>
          <a:p>
            <a:r>
              <a:rPr lang="zh-CN" altLang="en-US"/>
              <a:t>       .channels_max = 2,</a:t>
            </a:r>
            <a:endParaRPr lang="zh-CN" altLang="en-US"/>
          </a:p>
          <a:p>
            <a:r>
              <a:rPr lang="zh-CN" altLang="en-US"/>
              <a:t>};</a:t>
            </a:r>
            <a:endParaRPr lang="zh-CN" altLang="en-US"/>
          </a:p>
          <a:p>
            <a:r>
              <a:rPr lang="zh-CN" altLang="en-US"/>
              <a:t>{</a:t>
            </a:r>
            <a:endParaRPr lang="zh-CN" altLang="en-US"/>
          </a:p>
          <a:p>
            <a:r>
              <a:rPr lang="zh-CN" altLang="en-US"/>
              <a:t>   .name = "DSP-CODEC",</a:t>
            </a:r>
            <a:endParaRPr lang="zh-CN" altLang="en-US"/>
          </a:p>
          <a:p>
            <a:r>
              <a:rPr lang="zh-CN" altLang="en-US"/>
              <a:t>   .stream_name = "DSP-CODEC",</a:t>
            </a:r>
            <a:endParaRPr lang="zh-CN" altLang="en-US"/>
          </a:p>
          <a:p>
            <a:r>
              <a:rPr lang="zh-CN" altLang="en-US"/>
              <a:t>   .cpu_dai_name = "wm0010-sdi2",</a:t>
            </a:r>
            <a:endParaRPr lang="zh-CN" altLang="en-US"/>
          </a:p>
          <a:p>
            <a:r>
              <a:rPr lang="zh-CN" altLang="en-US"/>
              <a:t>   .codec_name = "codec-3,</a:t>
            </a:r>
            <a:endParaRPr lang="zh-CN" altLang="en-US"/>
          </a:p>
          <a:p>
            <a:r>
              <a:rPr lang="zh-CN" altLang="en-US"/>
              <a:t>   .codec_dai_name = "codec-3-dai_name",</a:t>
            </a:r>
            <a:endParaRPr lang="zh-CN" altLang="en-US"/>
          </a:p>
          <a:p>
            <a:r>
              <a:rPr lang="zh-CN" altLang="en-US"/>
              <a:t>   .dai_fmt = SND_SOC_DAIFMT_I2S | SND_SOC_DAIFMT_NB_NF</a:t>
            </a:r>
            <a:endParaRPr lang="zh-CN" altLang="en-US"/>
          </a:p>
          <a:p>
            <a:r>
              <a:rPr lang="zh-CN" altLang="en-US"/>
              <a:t>           | SND_SOC_DAIFMT_CBM_CFM,</a:t>
            </a:r>
            <a:endParaRPr lang="zh-CN" altLang="en-US"/>
          </a:p>
          <a:p>
            <a:r>
              <a:rPr lang="zh-CN" altLang="en-US"/>
              <a:t>   .ignore_suspend = 1,</a:t>
            </a:r>
            <a:endParaRPr lang="zh-CN" altLang="en-US"/>
          </a:p>
          <a:p>
            <a:r>
              <a:rPr lang="zh-CN" altLang="en-US"/>
              <a:t>   .params = &amp;dsp_codec_params,</a:t>
            </a:r>
            <a:endParaRPr lang="zh-CN" altLang="en-US"/>
          </a:p>
          <a:p>
            <a:r>
              <a:rPr lang="zh-CN" altLang="en-US"/>
              <a:t>},</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100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7500" lnSpcReduction="1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57500" lnSpcReduction="1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37500" lnSpcReduction="1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5000" lnSpcReduction="1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7500" lnSpcReduction="10000"/>
          </a:bodyPr>
          <a:lstStyle/>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483235"/>
          </a:xfrm>
        </p:spPr>
        <p:txBody>
          <a:bodyPr>
            <a:normAutofit fontScale="90000"/>
          </a:bodyPr>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0000"/>
          </a:bodyPr>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p>
                      <a:pPr>
                        <a:buNone/>
                      </a:pPr>
                      <a:r>
                        <a:t>Upstart Event(s)</a:t>
                      </a:r>
                    </a:p>
                  </a:txBody>
                  <a:tcPr/>
                </a:tc>
                <a:tc>
                  <a:txBody>
                    <a:bodyPr/>
                    <a:p>
                      <a:pPr>
                        <a:buNone/>
                      </a:pPr>
                      <a:r>
                        <a:t>Phase </a:t>
                      </a:r>
                    </a:p>
                  </a:txBody>
                  <a:tcPr/>
                </a:tc>
                <a:tc>
                  <a:txBody>
                    <a:bodyPr/>
                    <a:p>
                      <a:pPr>
                        <a:buNone/>
                      </a:pPr>
                      <a:r>
                        <a:t>Description</a:t>
                      </a:r>
                    </a:p>
                  </a:txBody>
                  <a:tcPr/>
                </a:tc>
              </a:tr>
              <a:tr h="731520">
                <a:tc>
                  <a:txBody>
                    <a:bodyPr/>
                    <a:p>
                      <a:pPr>
                        <a:buNone/>
                      </a:pPr>
                      <a:r>
                        <a:t>startup</a:t>
                      </a:r>
                    </a:p>
                  </a:txBody>
                  <a:tcPr/>
                </a:tc>
                <a:tc>
                  <a:txBody>
                    <a:bodyPr/>
                    <a:p>
                      <a:pPr>
                        <a:buNone/>
                      </a:pPr>
                      <a:r>
                        <a:rPr lang="x-none"/>
                        <a:t>Basic Services</a:t>
                      </a:r>
                      <a:endParaRPr lang="x-none"/>
                    </a:p>
                  </a:txBody>
                  <a:tcPr/>
                </a:tc>
                <a:tc>
                  <a:txBody>
                    <a:bodyPr/>
                    <a:p>
                      <a:pPr>
                        <a:buNone/>
                      </a:pPr>
                      <a:r>
                        <a:t>Initialization of basic services needed by the rest of the system.</a:t>
                      </a:r>
                    </a:p>
                  </a:txBody>
                  <a:tcPr/>
                </a:tc>
              </a:tr>
              <a:tr h="732155">
                <a:tc>
                  <a:txBody>
                    <a:bodyPr/>
                    <a:p>
                      <a:pPr>
                        <a:buNone/>
                      </a:pPr>
                      <a:r>
                        <a:t>started boot-services</a:t>
                      </a:r>
                    </a:p>
                  </a:txBody>
                  <a:tcPr/>
                </a:tc>
                <a:tc>
                  <a:txBody>
                    <a:bodyPr/>
                    <a:p>
                      <a:pPr>
                        <a:buNone/>
                      </a:pPr>
                      <a:r>
                        <a:rPr lang="x-none"/>
                        <a:t>System Application</a:t>
                      </a:r>
                      <a:endParaRPr lang="x-none"/>
                    </a:p>
                  </a:txBody>
                  <a:tcPr/>
                </a:tc>
                <a:tc>
                  <a:txBody>
                    <a:bodyPr/>
                    <a:p>
                      <a:pPr>
                        <a:buNone/>
                      </a:pPr>
                      <a:r>
                        <a:t>Initialization of the system application and other services critical to the product’s UX</a:t>
                      </a:r>
                    </a:p>
                  </a:txBody>
                  <a:tcPr/>
                </a:tc>
              </a:tr>
              <a:tr h="731520">
                <a:tc>
                  <a:txBody>
                    <a:bodyPr/>
                    <a:p>
                      <a:pPr>
                        <a:buNone/>
                      </a:pPr>
                      <a:r>
                        <a:t>started system-services</a:t>
                      </a:r>
                    </a:p>
                    <a:p>
                      <a:pPr>
                        <a:buNone/>
                      </a:pPr>
                    </a:p>
                    <a:p>
                      <a:pPr>
                        <a:buNone/>
                      </a:pPr>
                      <a:r>
                        <a:t>started failsafe</a:t>
                      </a:r>
                    </a:p>
                  </a:txBody>
                  <a:tcPr/>
                </a:tc>
                <a:tc>
                  <a:txBody>
                    <a:bodyPr/>
                    <a:p>
                      <a:pPr>
                        <a:buNone/>
                      </a:pPr>
                      <a:r>
                        <a:rPr lang="x-none"/>
                        <a:t>System Services</a:t>
                      </a:r>
                      <a:endParaRPr lang="x-none"/>
                    </a:p>
                  </a:txBody>
                  <a:tcPr/>
                </a:tc>
                <a:tc>
                  <a:txBody>
                    <a:bodyPr/>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7500" lnSpcReduction="1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Verified Boot</a:t>
            </a:r>
            <a:endParaRPr lang="x-none" alt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65000" lnSpcReduction="1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7500" lnSpcReduction="1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7500" lnSpcReduction="1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panose="020B0604020202020204" pitchFamily="34" charset="0"/>
              <a:buChar char="•"/>
            </a:pPr>
            <a:r>
              <a:rPr lang="en-US"/>
              <a:t>Payload 裏比較特殊，需要根據自己的需求選擇 _(:з」∠)_。現在官方支持的 Payload 有：</a:t>
            </a:r>
            <a:endParaRPr lang="en-US"/>
          </a:p>
          <a:p>
            <a:pPr marL="742950" lvl="1" indent="-285750">
              <a:buFont typeface="Arial" panose="020B0604020202020204" pitchFamily="34" charset="0"/>
              <a:buChar char="•"/>
            </a:pPr>
            <a:r>
              <a:rPr lang="en-US"/>
              <a:t>None - 無，什麼都沒有。</a:t>
            </a:r>
            <a:endParaRPr lang="en-US"/>
          </a:p>
          <a:p>
            <a:pPr marL="742950" lvl="1" indent="-285750">
              <a:buFont typeface="Arial" panose="020B0604020202020204" pitchFamily="34" charset="0"/>
              <a:buChar char="•"/>
            </a:pPr>
            <a:r>
              <a:rPr lang="en-US"/>
              <a:t>An ELF executable payload - 一個 ELF 可執行文件作爲 Payload。</a:t>
            </a:r>
            <a:endParaRPr lang="en-US"/>
          </a:p>
          <a:p>
            <a:pPr marL="742950" lvl="1" indent="-285750">
              <a:buFont typeface="Arial" panose="020B0604020202020204" pitchFamily="34" charset="0"/>
              <a:buChar char="•"/>
            </a:pPr>
            <a:r>
              <a:rPr lang="en-US"/>
              <a:t>Bayou - 一個可以從 CBFS（coreboot filesystem）裏選擇並啓動別的 payload 的工具（是不是有點繞）。</a:t>
            </a:r>
            <a:endParaRPr lang="en-US"/>
          </a:p>
          <a:p>
            <a:pPr marL="742950" lvl="1" indent="-285750">
              <a:buFont typeface="Arial" panose="020B0604020202020204" pitchFamily="34" charset="0"/>
              <a:buChar char="•"/>
            </a:pPr>
            <a:r>
              <a:rPr lang="en-US"/>
              <a:t>FILO - 一個啓動管理器，比較簡單的那種。</a:t>
            </a:r>
            <a:endParaRPr lang="en-US"/>
          </a:p>
          <a:p>
            <a:pPr marL="742950" lvl="1" indent="-285750">
              <a:buFont typeface="Arial" panose="020B0604020202020204" pitchFamily="34" charset="0"/>
              <a:buChar char="•"/>
            </a:pPr>
            <a:r>
              <a:rPr lang="en-US"/>
              <a:t>GRUB2 - 知名啓動管理器。</a:t>
            </a:r>
            <a:endParaRPr lang="en-US"/>
          </a:p>
          <a:p>
            <a:pPr marL="742950" lvl="1" indent="-285750">
              <a:buFont typeface="Arial" panose="020B0604020202020204" pitchFamily="34"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panose="020B0604020202020204" pitchFamily="34" charset="0"/>
              <a:buChar char="•"/>
            </a:pPr>
            <a:r>
              <a:rPr lang="en-US"/>
              <a:t>U-Boot - 熟悉 ARM 的朋友應該知道（跑A Linux payload - 直接把一個 Linux 內核作爲 payload 塞進去。</a:t>
            </a:r>
            <a:endParaRPr lang="en-US"/>
          </a:p>
          <a:p>
            <a:pPr marL="742950" lvl="1" indent="-285750">
              <a:buFont typeface="Arial" panose="020B0604020202020204" pitchFamily="34" charset="0"/>
              <a:buChar char="•"/>
            </a:pPr>
            <a:r>
              <a:rPr lang="en-US"/>
              <a:t>Tianocore coreboot payload package - 開源的 UEFI 實現。</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57500" lnSpcReduction="1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75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57500" lnSpcReduction="1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endParaRPr lang="x-none"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7500" lnSpcReduction="1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7970"/>
            <a:ext cx="10515600" cy="666750"/>
          </a:xfrm>
        </p:spPr>
        <p:txBody>
          <a:bodyPr>
            <a:normAutofit fontScale="90000"/>
          </a:bodyPr>
          <a:p>
            <a:r>
              <a:rPr lang="en-US"/>
              <a:t>Bluetooth Kernel Debugging</a:t>
            </a:r>
            <a:endParaRPr lang="en-US"/>
          </a:p>
        </p:txBody>
      </p:sp>
      <p:sp>
        <p:nvSpPr>
          <p:cNvPr id="3" name="Content Placeholder 2"/>
          <p:cNvSpPr>
            <a:spLocks noGrp="1"/>
          </p:cNvSpPr>
          <p:nvPr>
            <p:ph idx="1"/>
          </p:nvPr>
        </p:nvSpPr>
        <p:spPr>
          <a:xfrm>
            <a:off x="838200" y="1219200"/>
            <a:ext cx="10515600" cy="5429250"/>
          </a:xfrm>
        </p:spPr>
        <p:txBody>
          <a:bodyPr>
            <a:normAutofit fontScale="60000"/>
          </a:bodyPr>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7500" lnSpcReduction="1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96545"/>
            <a:ext cx="10515600" cy="707390"/>
          </a:xfrm>
        </p:spPr>
        <p:txBody>
          <a:bodyPr>
            <a:normAutofit fontScale="90000"/>
          </a:bodyPr>
          <a:p>
            <a:r>
              <a:rPr lang="en-US" sz="3600"/>
              <a:t>Build Chrom</a:t>
            </a:r>
            <a:r>
              <a:rPr lang="x-none" altLang="en-US" sz="3600"/>
              <a:t>ium </a:t>
            </a:r>
            <a:r>
              <a:rPr lang="en-US" sz="3600"/>
              <a:t>OS with SEP and SoCWatch </a:t>
            </a:r>
            <a:r>
              <a:rPr lang="x-none" altLang="en-US" sz="3600"/>
              <a:t>T</a:t>
            </a:r>
            <a:r>
              <a:rPr lang="en-US" sz="3600"/>
              <a:t>ools</a:t>
            </a:r>
            <a:endParaRPr lang="en-US" sz="3600"/>
          </a:p>
        </p:txBody>
      </p:sp>
      <p:sp>
        <p:nvSpPr>
          <p:cNvPr id="3" name="Content Placeholder 2"/>
          <p:cNvSpPr>
            <a:spLocks noGrp="1"/>
          </p:cNvSpPr>
          <p:nvPr>
            <p:ph idx="1"/>
          </p:nvPr>
        </p:nvSpPr>
        <p:spPr>
          <a:xfrm>
            <a:off x="838200" y="1201420"/>
            <a:ext cx="10515600" cy="5513070"/>
          </a:xfrm>
        </p:spPr>
        <p:txBody>
          <a:bodyPr>
            <a:normAutofit fontScale="50000"/>
          </a:bodyPr>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1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1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2500" lnSpcReduction="1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7965"/>
            <a:ext cx="10515600" cy="626110"/>
          </a:xfrm>
        </p:spPr>
        <p:txBody>
          <a:bodyPr>
            <a:normAutofit fontScale="90000"/>
          </a:bodyPr>
          <a:p>
            <a:r>
              <a:rPr lang="en-US" sz="3600"/>
              <a:t>How to Run Android Apps in Chrome with Google ARC</a:t>
            </a:r>
            <a:br>
              <a:rPr lang="en-US" sz="3600"/>
            </a:br>
            <a:r>
              <a:rPr lang="en-US" sz="1600"/>
              <a:t>https://www.tomsguide.com/us/google-arc-chrome-android-apps,news-20736.html</a:t>
            </a:r>
            <a:endParaRPr lang="en-US" sz="1600"/>
          </a:p>
        </p:txBody>
      </p:sp>
      <p:sp>
        <p:nvSpPr>
          <p:cNvPr id="3" name="Content Placeholder 2"/>
          <p:cNvSpPr>
            <a:spLocks noGrp="1"/>
          </p:cNvSpPr>
          <p:nvPr>
            <p:ph idx="1"/>
          </p:nvPr>
        </p:nvSpPr>
        <p:spPr>
          <a:xfrm>
            <a:off x="838200" y="1153795"/>
            <a:ext cx="10515600" cy="5024120"/>
          </a:xfrm>
        </p:spPr>
        <p:txBody>
          <a:bodyPr>
            <a:normAutofit fontScale="70000"/>
          </a:bodyPr>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Wayland and Weston</a:t>
            </a:r>
            <a:endParaRPr lang="en-US" altLang="zh-CN"/>
          </a:p>
        </p:txBody>
      </p:sp>
      <p:sp>
        <p:nvSpPr>
          <p:cNvPr id="3" name="内容占位符 2"/>
          <p:cNvSpPr>
            <a:spLocks noGrp="1"/>
          </p:cNvSpPr>
          <p:nvPr>
            <p:ph idx="1"/>
          </p:nvPr>
        </p:nvSpPr>
        <p:spPr/>
        <p:txBody>
          <a:bodyPr>
            <a:normAutofit/>
          </a:bodyPr>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0350"/>
            <a:ext cx="10515600" cy="521335"/>
          </a:xfrm>
        </p:spPr>
        <p:txBody>
          <a:bodyPr>
            <a:normAutofit fontScale="90000"/>
          </a:bodyPr>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50000"/>
          </a:bodyPr>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31240"/>
          </a:xfrm>
        </p:spPr>
        <p:txBody>
          <a:bodyPr/>
          <a:p>
            <a:r>
              <a:rPr lang="en-US" altLang="zh-CN"/>
              <a:t>Weston Runtime Support Libs</a:t>
            </a:r>
            <a:endParaRPr lang="en-US" altLang="zh-CN"/>
          </a:p>
        </p:txBody>
      </p:sp>
      <p:pic>
        <p:nvPicPr>
          <p:cNvPr id="6" name="内容占位符 5"/>
          <p:cNvPicPr>
            <a:picLocks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normAutofit lnSpcReduction="10000"/>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65000" lnSpcReduction="1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r>
              <a:rPr lang="en-US" dirty="0" smtClean="0"/>
              <a:t>.</a:t>
            </a:r>
            <a:endParaRPr lang="en-US" dirty="0" smtClean="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a:t>
            </a:r>
            <a:r>
              <a:rPr lang="en-US" dirty="0" smtClean="0"/>
              <a:t>. </a:t>
            </a:r>
            <a:r>
              <a:rPr lang="en-US" dirty="0" err="1"/>
              <a:t>GPUTop</a:t>
            </a:r>
            <a:r>
              <a:rPr lang="en-US" dirty="0"/>
              <a:t> is only compatible with v4.14+ kernels on the target device</a:t>
            </a:r>
            <a:r>
              <a:rPr lang="en-US" dirty="0" smtClean="0"/>
              <a:t>.</a:t>
            </a:r>
            <a:endParaRPr lang="en-US" dirty="0" smtClean="0"/>
          </a:p>
          <a:p>
            <a:pPr lvl="1" fontAlgn="auto">
              <a:lnSpc>
                <a:spcPct val="100000"/>
              </a:lnSpc>
            </a:pPr>
            <a:r>
              <a:rPr lang="en-US" dirty="0" smtClean="0"/>
              <a:t>Build Chromium OS kernel</a:t>
            </a:r>
            <a:endParaRPr lang="en-US" dirty="0" smtClean="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smtClean="0"/>
              <a:t>linux</a:t>
            </a:r>
            <a:r>
              <a:rPr lang="en-US" dirty="0" smtClean="0"/>
              <a:t>-sources</a:t>
            </a:r>
            <a:endParaRPr lang="en-US" dirty="0" smtClean="0"/>
          </a:p>
          <a:p>
            <a:pPr lvl="1" fontAlgn="auto">
              <a:lnSpc>
                <a:spcPct val="100000"/>
              </a:lnSpc>
            </a:pPr>
            <a:r>
              <a:rPr lang="en-US" dirty="0" smtClean="0"/>
              <a:t>Update Chromium Device</a:t>
            </a:r>
            <a:endParaRPr lang="en-US" dirty="0" smtClean="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2885"/>
            <a:ext cx="10515600" cy="718185"/>
          </a:xfrm>
        </p:spPr>
        <p:txBody>
          <a:bodyPr>
            <a:normAutofit fontScale="90000"/>
          </a:bodyPr>
          <a:p>
            <a:r>
              <a:rPr lang="x-none" altLang="en-US"/>
              <a:t>How to Add New Board Overlay</a:t>
            </a:r>
            <a:endParaRPr lang="x-none" altLang="en-US"/>
          </a:p>
        </p:txBody>
      </p:sp>
      <p:sp>
        <p:nvSpPr>
          <p:cNvPr id="3" name="Content Placeholder 2"/>
          <p:cNvSpPr>
            <a:spLocks noGrp="1"/>
          </p:cNvSpPr>
          <p:nvPr>
            <p:ph idx="1"/>
          </p:nvPr>
        </p:nvSpPr>
        <p:spPr>
          <a:xfrm>
            <a:off x="255270" y="1076960"/>
            <a:ext cx="11659235" cy="5612130"/>
          </a:xfrm>
        </p:spPr>
        <p:txBody>
          <a:bodyPr>
            <a:normAutofit fontScale="90000" lnSpcReduction="20000"/>
          </a:bodyPr>
          <a:p>
            <a:r>
              <a:rPr lang="en-US"/>
              <a:t>Levels and Types</a:t>
            </a:r>
            <a:endParaRPr lang="en-US"/>
          </a:p>
          <a:p>
            <a:pPr lvl="1"/>
            <a:r>
              <a:rPr lang="en-US"/>
              <a:t>For a new public board there are three levels to deal with:</a:t>
            </a:r>
            <a:endParaRPr lang="en-US"/>
          </a:p>
          <a:p>
            <a:pPr lvl="2"/>
            <a:r>
              <a:rPr lang="en-US"/>
              <a:t>Public (chromium.org)</a:t>
            </a:r>
            <a:endParaRPr lang="en-US"/>
          </a:p>
          <a:p>
            <a:pPr lvl="2"/>
            <a:r>
              <a:rPr lang="en-US"/>
              <a:t>Partner Private (google)</a:t>
            </a:r>
            <a:endParaRPr lang="en-US"/>
          </a:p>
          <a:p>
            <a:pPr lvl="2"/>
            <a:r>
              <a:rPr lang="en-US"/>
              <a:t>Internal Private (</a:t>
            </a:r>
            <a:r>
              <a:rPr lang="x-none" altLang="en-US"/>
              <a:t>CPU Vendor</a:t>
            </a:r>
            <a:r>
              <a:rPr lang="en-US"/>
              <a:t>)</a:t>
            </a:r>
            <a:endParaRPr lang="en-US"/>
          </a:p>
          <a:p>
            <a:pPr lvl="2"/>
            <a:r>
              <a:rPr lang="en-US"/>
              <a:t>Within each of the above levels, there are three types of overlays:</a:t>
            </a:r>
            <a:endParaRPr lang="en-US"/>
          </a:p>
          <a:p>
            <a:pPr lvl="3"/>
            <a:r>
              <a:rPr lang="en-US"/>
              <a:t>chipset</a:t>
            </a:r>
            <a:endParaRPr lang="en-US"/>
          </a:p>
          <a:p>
            <a:pPr lvl="3"/>
            <a:r>
              <a:rPr lang="en-US"/>
              <a:t>baseboard</a:t>
            </a:r>
            <a:endParaRPr lang="en-US"/>
          </a:p>
          <a:p>
            <a:pPr lvl="3"/>
            <a:r>
              <a:rPr lang="en-US"/>
              <a:t>board</a:t>
            </a:r>
            <a:endParaRPr lang="en-US"/>
          </a:p>
          <a:p>
            <a:pPr lvl="1"/>
            <a:r>
              <a:rPr lang="en-US"/>
              <a:t>Each level can have a mix of one, two, or all three types depending on the platform being added.</a:t>
            </a:r>
            <a:endParaRPr lang="en-US"/>
          </a:p>
          <a:p>
            <a:pPr lvl="0"/>
            <a:r>
              <a:rPr lang="en-US"/>
              <a:t>Step 1 - Board Name</a:t>
            </a:r>
            <a:endParaRPr lang="en-US"/>
          </a:p>
          <a:p>
            <a:pPr lvl="1"/>
            <a:r>
              <a:rPr lang="x-none" altLang="en-US"/>
              <a:t>T</a:t>
            </a:r>
            <a:r>
              <a:rPr lang="en-US"/>
              <a:t>he board name added to the following file: src/third_party/chromiumos-overlay/eclass/cros-board.eclass</a:t>
            </a:r>
            <a:endParaRPr lang="en-US"/>
          </a:p>
          <a:p>
            <a:pPr lvl="0"/>
            <a:r>
              <a:rPr lang="en-US"/>
              <a:t>Step 2 - Public Overlays</a:t>
            </a:r>
            <a:endParaRPr lang="en-US"/>
          </a:p>
          <a:p>
            <a:pPr lvl="1"/>
            <a:r>
              <a:rPr lang="en-US"/>
              <a:t>Chipset - created for the silicon (</a:t>
            </a:r>
            <a:r>
              <a:rPr lang="x-none" altLang="en-US"/>
              <a:t>ex. src/overlays/chipset-$CHIP</a:t>
            </a:r>
            <a:r>
              <a:rPr lang="en-US"/>
              <a:t>)</a:t>
            </a:r>
            <a:endParaRPr lang="en-US"/>
          </a:p>
          <a:p>
            <a:pPr lvl="1"/>
            <a:r>
              <a:rPr lang="en-US"/>
              <a:t>Baseboard - created for the lead vehicle </a:t>
            </a:r>
            <a:r>
              <a:rPr lang="x-none" altLang="en-US"/>
              <a:t>(ex. src/overlays/baseboard-$BOARD)</a:t>
            </a:r>
            <a:endParaRPr lang="x-none" altLang="en-US"/>
          </a:p>
          <a:p>
            <a:pPr lvl="1"/>
            <a:r>
              <a:rPr lang="x-none" altLang="en-US"/>
              <a:t>Board - created for each of the boards based on the silicon, including the lead vehicle (ex. src/overlays/overlay-$BOARD)</a:t>
            </a:r>
            <a:endParaRPr lang="x-none" altLang="en-US"/>
          </a:p>
          <a:p>
            <a:pPr lvl="1"/>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72500"/>
          </a:bodyPr>
          <a:lstStyle/>
          <a:p>
            <a:pPr fontAlgn="auto">
              <a:lnSpc>
                <a:spcPct val="100000"/>
              </a:lnSpc>
            </a:pPr>
            <a:r>
              <a:rPr lang="en-US" dirty="0"/>
              <a:t>Installing </a:t>
            </a:r>
            <a:r>
              <a:rPr lang="en-US" dirty="0" err="1"/>
              <a:t>GPUTop</a:t>
            </a:r>
            <a:r>
              <a:rPr lang="en-US" dirty="0"/>
              <a:t> as a Command Line Interface </a:t>
            </a:r>
            <a:r>
              <a:rPr lang="en-US" dirty="0" smtClean="0"/>
              <a:t>on Chromium Target</a:t>
            </a:r>
            <a:endParaRPr lang="en-US" dirty="0" smtClean="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a:t>
            </a:r>
            <a:r>
              <a:rPr lang="en-US" sz="3600" dirty="0" smtClean="0"/>
              <a:t>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t>
            </a:r>
            <a:r>
              <a:rPr lang="en-US" dirty="0" smtClean="0"/>
              <a:t>a </a:t>
            </a:r>
            <a:r>
              <a:rPr lang="en-US" dirty="0"/>
              <a:t>Command Line </a:t>
            </a:r>
            <a:r>
              <a:rPr lang="en-US" dirty="0" smtClean="0"/>
              <a:t>Interface on Chromium Target</a:t>
            </a:r>
            <a:endParaRPr lang="en-US" dirty="0" smtClean="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a:t>
            </a:r>
            <a:r>
              <a:rPr lang="en-US" dirty="0" smtClean="0"/>
              <a:t>counters</a:t>
            </a:r>
            <a:endParaRPr lang="en-US" dirty="0" smtClean="0"/>
          </a:p>
          <a:p>
            <a:pPr fontAlgn="auto">
              <a:lnSpc>
                <a:spcPct val="100000"/>
              </a:lnSpc>
            </a:pPr>
            <a:r>
              <a:rPr lang="en-US" dirty="0"/>
              <a:t>Installing </a:t>
            </a:r>
            <a:r>
              <a:rPr lang="en-US" dirty="0" err="1"/>
              <a:t>GPUTop</a:t>
            </a:r>
            <a:r>
              <a:rPr lang="en-US" dirty="0"/>
              <a:t> as a Web User </a:t>
            </a:r>
            <a:r>
              <a:rPr lang="en-US" dirty="0" smtClean="0"/>
              <a:t>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a:t>
            </a:r>
            <a:r>
              <a:rPr lang="en-US" dirty="0" smtClean="0"/>
              <a:t>RPM</a:t>
            </a:r>
            <a:r>
              <a:rPr lang="en-US" dirty="0"/>
              <a:t>: </a:t>
            </a:r>
            <a:r>
              <a:rPr lang="en-US" dirty="0" err="1"/>
              <a:t>sudo</a:t>
            </a:r>
            <a:r>
              <a:rPr lang="en-US" dirty="0"/>
              <a:t> rpm -</a:t>
            </a:r>
            <a:r>
              <a:rPr lang="en-US" dirty="0" err="1"/>
              <a:t>i</a:t>
            </a:r>
            <a:r>
              <a:rPr lang="en-US" dirty="0"/>
              <a:t> </a:t>
            </a:r>
            <a:r>
              <a:rPr lang="en-US" dirty="0" smtClean="0"/>
              <a:t>gputop-1.0-x86_64.rpm</a:t>
            </a:r>
            <a:endParaRPr lang="en-US" dirty="0" smtClean="0"/>
          </a:p>
          <a:p>
            <a:pPr lvl="1" fontAlgn="auto">
              <a:lnSpc>
                <a:spcPct val="100000"/>
              </a:lnSpc>
            </a:pPr>
            <a:r>
              <a:rPr lang="en-US" dirty="0"/>
              <a:t>Test the Web-UI by running ~/</a:t>
            </a:r>
            <a:r>
              <a:rPr lang="en-US" dirty="0" err="1" smtClean="0"/>
              <a:t>gputop</a:t>
            </a:r>
            <a:r>
              <a:rPr lang="en-US" dirty="0" smtClean="0"/>
              <a:t>/</a:t>
            </a:r>
            <a:r>
              <a:rPr lang="en-US" dirty="0" err="1" smtClean="0"/>
              <a:t>ui</a:t>
            </a:r>
            <a:r>
              <a:rPr lang="en-US" dirty="0" smtClean="0"/>
              <a:t>/index.html</a:t>
            </a:r>
            <a:endParaRPr lang="en-US" dirty="0" smtClean="0"/>
          </a:p>
          <a:p>
            <a:pPr fontAlgn="auto">
              <a:lnSpc>
                <a:spcPct val="100000"/>
              </a:lnSpc>
            </a:pPr>
            <a:r>
              <a:rPr lang="en-US" dirty="0"/>
              <a:t>Using </a:t>
            </a:r>
            <a:r>
              <a:rPr lang="en-US" dirty="0" err="1"/>
              <a:t>GPUTop</a:t>
            </a:r>
            <a:r>
              <a:rPr lang="en-US" dirty="0"/>
              <a:t> as a Web User Interface </a:t>
            </a:r>
            <a:r>
              <a:rPr lang="en-US" dirty="0" smtClean="0"/>
              <a:t>on Chromium Target </a:t>
            </a:r>
            <a:r>
              <a:rPr lang="en-US" dirty="0"/>
              <a:t>and </a:t>
            </a:r>
            <a:r>
              <a:rPr lang="en-US" dirty="0" smtClean="0"/>
              <a:t>Linux</a:t>
            </a:r>
            <a:endParaRPr lang="en-US" dirty="0" smtClean="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a:t>
            </a:r>
            <a:r>
              <a:rPr lang="en-US" dirty="0" smtClean="0"/>
              <a:t>Chromium </a:t>
            </a:r>
            <a:r>
              <a:rPr lang="en-US" dirty="0"/>
              <a:t>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a:t>
            </a:r>
            <a:r>
              <a:rPr lang="en-US" dirty="0" smtClean="0"/>
              <a:t>Chromium </a:t>
            </a:r>
            <a:r>
              <a:rPr lang="en-US" dirty="0"/>
              <a:t>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a:t>
            </a:r>
            <a:r>
              <a:rPr lang="en-US" dirty="0" smtClean="0"/>
              <a:t>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a:t>
            </a:r>
            <a:r>
              <a:rPr lang="en-US" dirty="0" smtClean="0"/>
              <a:t>window</a:t>
            </a:r>
            <a:endParaRPr lang="en-US" dirty="0"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smtClean="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smtClean="0">
                          <a:ln>
                            <a:solidFill>
                              <a:schemeClr val="tx1"/>
                            </a:solidFill>
                          </a:ln>
                          <a:effectLst/>
                        </a:rPr>
                        <a:t>Gperftools</a:t>
                      </a:r>
                      <a:r>
                        <a:rPr lang="en-US" sz="1400" dirty="0" smtClean="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smtClean="0">
                          <a:ln>
                            <a:solidFill>
                              <a:schemeClr val="tx1"/>
                            </a:solidFill>
                          </a:ln>
                          <a:effectLst/>
                        </a:rPr>
                        <a:t>Valgrind</a:t>
                      </a:r>
                      <a:r>
                        <a:rPr lang="en-US" sz="1400" dirty="0" smtClean="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333333"/>
                </a:solidFill>
                <a:effectLst/>
                <a:latin typeface="Arial" panose="020B0604020202020204" pitchFamily="34" charset="0"/>
                <a:cs typeface="Arial" panose="020B0604020202020204" pitchFamily="34"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panose="020B0604020202020204" pitchFamily="34" charset="0"/>
              </a:rPr>
              <a:t>Gperftools</a:t>
            </a:r>
            <a:r>
              <a:rPr lang="en-US" dirty="0">
                <a:solidFill>
                  <a:srgbClr val="333333"/>
                </a:solidFill>
                <a:latin typeface="Arial" panose="020B0604020202020204" pitchFamily="34" charset="0"/>
              </a:rPr>
              <a:t> is a set of tools created by google that allows </a:t>
            </a:r>
            <a:r>
              <a:rPr lang="en-US" dirty="0" err="1">
                <a:solidFill>
                  <a:srgbClr val="333333"/>
                </a:solidFill>
                <a:latin typeface="Arial" panose="020B0604020202020204" pitchFamily="34" charset="0"/>
              </a:rPr>
              <a:t>cpu</a:t>
            </a:r>
            <a:r>
              <a:rPr lang="en-US" dirty="0">
                <a:solidFill>
                  <a:srgbClr val="333333"/>
                </a:solidFill>
                <a:latin typeface="Arial" panose="020B0604020202020204" pitchFamily="34" charset="0"/>
              </a:rPr>
              <a:t> and memory profiling of c/</a:t>
            </a:r>
            <a:r>
              <a:rPr lang="en-US" dirty="0" err="1">
                <a:solidFill>
                  <a:srgbClr val="333333"/>
                </a:solidFill>
                <a:latin typeface="Arial" panose="020B0604020202020204" pitchFamily="34" charset="0"/>
              </a:rPr>
              <a:t>c++</a:t>
            </a:r>
            <a:r>
              <a:rPr lang="en-US" dirty="0">
                <a:solidFill>
                  <a:srgbClr val="333333"/>
                </a:solidFill>
                <a:latin typeface="Arial" panose="020B0604020202020204" pitchFamily="34" charset="0"/>
              </a:rPr>
              <a:t> applications.</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Linux Utilities to manipulate ACPI</a:t>
            </a:r>
            <a:br>
              <a:rPr lang="en-US" altLang="zh-CN"/>
            </a:br>
            <a:r>
              <a:rPr lang="en-US" altLang="zh-CN" sz="2000" b="1"/>
              <a:t>Reference:</a:t>
            </a:r>
            <a:r>
              <a:rPr lang="en-US" altLang="zh-CN" sz="2000"/>
              <a:t> https://wiki.ubuntu.com/Kernel/Reference/ACPITricksAndTips</a:t>
            </a:r>
            <a:r>
              <a:rPr lang="en-US" altLang="zh-CN"/>
              <a:t> </a:t>
            </a:r>
            <a:endParaRPr lang="en-US" altLang="zh-CN"/>
          </a:p>
        </p:txBody>
      </p:sp>
      <p:sp>
        <p:nvSpPr>
          <p:cNvPr id="3" name="内容占位符 2"/>
          <p:cNvSpPr>
            <a:spLocks noGrp="1"/>
          </p:cNvSpPr>
          <p:nvPr>
            <p:ph idx="1"/>
          </p:nvPr>
        </p:nvSpPr>
        <p:spPr/>
        <p:txBody>
          <a:bodyPr/>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endParaRPr lang="en-US"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endParaRPr lang="x-none" altLang="en-US"/>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(3/11)</a:t>
            </a:r>
            <a:endParaRPr lang="x-none" altLang="en-US" sz="3600"/>
          </a:p>
        </p:txBody>
      </p:sp>
      <p:sp>
        <p:nvSpPr>
          <p:cNvPr id="3" name="Content Placeholder 2"/>
          <p:cNvSpPr>
            <a:spLocks noGrp="1"/>
          </p:cNvSpPr>
          <p:nvPr>
            <p:ph idx="1"/>
          </p:nvPr>
        </p:nvSpPr>
        <p:spPr>
          <a:xfrm>
            <a:off x="842645" y="965835"/>
            <a:ext cx="4813935" cy="2607310"/>
          </a:xfrm>
        </p:spPr>
        <p:txBody>
          <a:bodyPr>
            <a:normAutofit fontScale="70000"/>
          </a:bodyPr>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7500" lnSpcReduction="1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7960"/>
            <a:ext cx="10515600" cy="560070"/>
          </a:xfrm>
        </p:spPr>
        <p:txBody>
          <a:bodyPr>
            <a:normAutofit fontScale="90000"/>
          </a:bodyPr>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50000"/>
          </a:bodyPr>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06425"/>
          </a:xfrm>
        </p:spPr>
        <p:txBody>
          <a:bodyPr>
            <a:normAutofit fontScale="90000"/>
          </a:bodyPr>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40000"/>
          </a:bodyPr>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3680"/>
            <a:ext cx="10515600" cy="626110"/>
          </a:xfrm>
        </p:spPr>
        <p:txBody>
          <a:bodyPr>
            <a:normAutofit fontScale="90000"/>
          </a:bodyPr>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70000"/>
          </a:bodyPr>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31445"/>
            <a:ext cx="10515600" cy="695325"/>
          </a:xfrm>
        </p:spPr>
        <p:txBody>
          <a:bodyPr>
            <a:normAutofit/>
          </a:bodyPr>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50000"/>
          </a:bodyPr>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endParaRPr lang="x-none" altLang="en-US"/>
          </a:p>
          <a:p>
            <a:pPr lvl="1" fontAlgn="auto">
              <a:lnSpc>
                <a:spcPct val="100000"/>
              </a:lnSpc>
            </a:pPr>
            <a:r>
              <a:rPr lang="x-none" altLang="en-US"/>
              <a:t>Assume you have QEMU at system-wide ($ sudo apt-get install qemu-kvm), and remember to turn on visualization in BIOS</a:t>
            </a:r>
            <a:endParaRPr lang="x-none" altLang="en-US"/>
          </a:p>
          <a:p>
            <a:pPr lvl="1" fontAlgn="auto">
              <a:lnSpc>
                <a:spcPct val="100000"/>
              </a:lnSpc>
            </a:pPr>
            <a:r>
              <a:rPr lang="x-none" altLang="en-US"/>
              <a:t>Build image for QEMU (inside chroot)</a:t>
            </a:r>
            <a:endParaRPr lang="x-none" altLang="en-US"/>
          </a:p>
          <a:p>
            <a:pPr lvl="2" fontAlgn="auto">
              <a:lnSpc>
                <a:spcPct val="100000"/>
              </a:lnSpc>
            </a:pPr>
            <a:r>
              <a:rPr lang="x-none" altLang="en-US"/>
              <a:t>(cr) $ ./image_to_vm.sh --from=../build/images/your_platform_name/latest --board=${BOARD}</a:t>
            </a:r>
            <a:endParaRPr lang="x-none" altLang="en-US"/>
          </a:p>
          <a:p>
            <a:pPr lvl="2" fontAlgn="auto">
              <a:lnSpc>
                <a:spcPct val="100000"/>
              </a:lnSpc>
            </a:pPr>
            <a:r>
              <a:rPr lang="x-none" altLang="en-US"/>
              <a:t>Launch QEMU with image (outside chroot)</a:t>
            </a:r>
            <a:endParaRPr lang="x-none" altLang="en-US"/>
          </a:p>
          <a:p>
            <a:pPr lvl="2" fontAlgn="auto">
              <a:lnSpc>
                <a:spcPct val="100000"/>
              </a:lnSpc>
            </a:pPr>
            <a:r>
              <a:rPr lang="x-none" altLang="en-US"/>
              <a:t>$ sudo kvm -m 2048 -hda src/build/images/auron/latest/chromiumos_qemu_image.bin -net nic,model=e1000 -net user</a:t>
            </a:r>
            <a:endParaRPr lang="x-none" altLang="en-US"/>
          </a:p>
          <a:p>
            <a:pPr lvl="2" fontAlgn="auto">
              <a:lnSpc>
                <a:spcPct val="10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1460"/>
            <a:ext cx="10515600" cy="567055"/>
          </a:xfrm>
        </p:spPr>
        <p:txBody>
          <a:bodyPr>
            <a:normAutofit fontScale="90000"/>
          </a:bodyPr>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60000"/>
          </a:bodyPr>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1450"/>
            <a:ext cx="10515600" cy="548005"/>
          </a:xfrm>
        </p:spPr>
        <p:txBody>
          <a:bodyPr>
            <a:normAutofit fontScale="90000"/>
          </a:bodyPr>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40000"/>
          </a:bodyPr>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81000" y="365125"/>
            <a:ext cx="10972800" cy="636270"/>
          </a:xfrm>
        </p:spPr>
        <p:txBody>
          <a:bodyPr>
            <a:normAutofit fontScale="90000"/>
          </a:bodyPr>
          <a:p>
            <a:r>
              <a:rPr lang="x-none" altLang="en-US"/>
              <a:t>Bluetooth Architecture in Ubuntu</a:t>
            </a:r>
            <a:endParaRPr lang="x-none" altLang="en-US"/>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endParaRPr lang="x-none" altLang="en-US" sz="12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sz="4800"/>
              <a:t>Chromuim OS Running Model</a:t>
            </a:r>
            <a:endParaRPr lang="en-US" altLang="zh-CN" sz="48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Architecture</a:t>
            </a:r>
            <a:endParaRPr lang="en-US" dirty="0"/>
          </a:p>
        </p:txBody>
      </p:sp>
      <p:pic>
        <p:nvPicPr>
          <p:cNvPr id="4" name="Picture 3"/>
          <p:cNvPicPr>
            <a:picLocks noChangeAspect="1"/>
          </p:cNvPicPr>
          <p:nvPr/>
        </p:nvPicPr>
        <p:blipFill>
          <a:blip r:embed="rId1"/>
          <a:stretch>
            <a:fillRect/>
          </a:stretch>
        </p:blipFill>
        <p:spPr>
          <a:xfrm>
            <a:off x="571500" y="1924050"/>
            <a:ext cx="11049000" cy="4719637"/>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8290"/>
            <a:ext cx="10515600" cy="421005"/>
          </a:xfrm>
        </p:spPr>
        <p:txBody>
          <a:bodyPr>
            <a:normAutofit fontScale="90000"/>
          </a:bodyPr>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50000"/>
          </a:bodyPr>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95275"/>
            <a:ext cx="10515600" cy="633095"/>
          </a:xfrm>
        </p:spPr>
        <p:txBody>
          <a:bodyPr>
            <a:normAutofit fontScale="90000"/>
          </a:bodyPr>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60000"/>
          </a:bodyPr>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1305"/>
            <a:ext cx="10515600" cy="654050"/>
          </a:xfrm>
        </p:spPr>
        <p:txBody>
          <a:bodyPr>
            <a:normAutofit fontScale="90000"/>
          </a:bodyPr>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60000"/>
          </a:bodyPr>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36270"/>
          </a:xfrm>
        </p:spPr>
        <p:txBody>
          <a:bodyPr>
            <a:normAutofit fontScale="90000"/>
          </a:bodyPr>
          <a:p>
            <a:r>
              <a:rPr lang="x-none" altLang="en-US"/>
              <a:t>Chromium OS Graphics Stack</a:t>
            </a:r>
            <a:endParaRPr lang="x-none" altLang="en-US"/>
          </a:p>
        </p:txBody>
      </p:sp>
      <p:pic>
        <p:nvPicPr>
          <p:cNvPr id="4" name="Content Placeholder 3"/>
          <p:cNvPicPr>
            <a:picLocks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p>
            <a:pPr algn="l"/>
            <a:r>
              <a:rPr lang="en-US"/>
              <a:t>Ozone-gbm</a:t>
            </a:r>
            <a:endParaRPr lang="en-US"/>
          </a:p>
          <a:p>
            <a:pPr marL="285750" indent="-285750" algn="l">
              <a:buFont typeface="Arial" panose="020B0604020202020204" pitchFamily="34"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panose="020B0604020202020204" pitchFamily="34"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endParaRPr lang="en-US" sz="1600"/>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endParaRPr lang="en-US" dirty="0"/>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85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0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0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0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20750"/>
          </a:xfrm>
        </p:spPr>
        <p:txBody>
          <a:bodyPr>
            <a:normAutofit/>
          </a:bodyPr>
          <a:p>
            <a:r>
              <a:rPr lang="en-US" altLang="x-none"/>
              <a:t>ALSA in Linux</a:t>
            </a:r>
            <a:endParaRPr lang="en-US" altLang="x-none"/>
          </a:p>
        </p:txBody>
      </p:sp>
      <p:sp>
        <p:nvSpPr>
          <p:cNvPr id="3" name="Content Placeholder 2"/>
          <p:cNvSpPr>
            <a:spLocks noGrp="1"/>
          </p:cNvSpPr>
          <p:nvPr>
            <p:ph idx="1"/>
          </p:nvPr>
        </p:nvSpPr>
        <p:spPr/>
        <p:txBody>
          <a:bodyPr>
            <a:normAutofit lnSpcReduction="10000"/>
          </a:bodyPr>
          <a:p>
            <a:r>
              <a:rPr lang="en-US"/>
              <a:t>ALSA SoC Driver</a:t>
            </a:r>
            <a:endParaRPr lang="en-US"/>
          </a:p>
          <a:p>
            <a:pPr lvl="1"/>
            <a:r>
              <a:rPr lang="en-US"/>
              <a:t>machine driver: </a:t>
            </a:r>
            <a:r>
              <a:rPr lang="en-US">
                <a:sym typeface="+mn-ea"/>
              </a:rPr>
              <a:t>負責把platform及codec串起來，做這樣區分最大的目的是可以讓寫platform driver及codec driver只負責platform或codec相關的部分</a:t>
            </a:r>
            <a:endParaRPr lang="en-US"/>
          </a:p>
          <a:p>
            <a:pPr lvl="1"/>
            <a:r>
              <a:rPr lang="en-US"/>
              <a:t>codec driver: </a:t>
            </a:r>
            <a:r>
              <a:rPr lang="en-US">
                <a:sym typeface="+mn-ea"/>
              </a:rPr>
              <a:t>負責處理與codec相關的行為</a:t>
            </a:r>
            <a:endParaRPr lang="en-US"/>
          </a:p>
          <a:p>
            <a:pPr lvl="1"/>
            <a:r>
              <a:rPr lang="en-US"/>
              <a:t>platform driver: </a:t>
            </a:r>
            <a:r>
              <a:rPr lang="en-US">
                <a:sym typeface="+mn-ea"/>
              </a:rPr>
              <a:t>負責SoC端的行為</a:t>
            </a:r>
            <a:endParaRPr lang="en-US">
              <a:sym typeface="+mn-ea"/>
            </a:endParaRPr>
          </a:p>
          <a:p>
            <a:pPr lvl="1"/>
            <a:r>
              <a:rPr lang="en-US"/>
              <a:t>Purpose: 一個machine driver把對應的platform driver及codec driver串起來就能針對這台平板的各種硬體設定做客製化且正確的設定，platform driver跟codec driver不需要根據不同的產品而做修改，也就是IC廠商只要針對一顆IC寫一個driver，而此driver可以應用在各式各樣不同的產品，不同的CPU/Codec也可以做任意搭配。</a:t>
            </a: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ALSA Codec Driver</a:t>
            </a:r>
            <a:endParaRPr lang="en-US" altLang="zh-CN"/>
          </a:p>
        </p:txBody>
      </p:sp>
      <p:sp>
        <p:nvSpPr>
          <p:cNvPr id="3" name="内容占位符 2"/>
          <p:cNvSpPr>
            <a:spLocks noGrp="1"/>
          </p:cNvSpPr>
          <p:nvPr>
            <p:ph idx="1"/>
          </p:nvPr>
        </p:nvSpPr>
        <p:spPr/>
        <p:txBody>
          <a:bodyPr>
            <a:normAutofit fontScale="70000"/>
          </a:bodyPr>
          <a:p>
            <a:pPr fontAlgn="auto">
              <a:lnSpc>
                <a:spcPct val="100000"/>
              </a:lnSpc>
            </a:pPr>
            <a:r>
              <a:rPr lang="zh-CN" altLang="en-US"/>
              <a:t>rt5640_dapm_widgets[]，我們可以說DAPM是整個codec driver的核心，而rt5640_dapm_widgets及rt5640_dapm_routes則組成了DAPM的骨架，rt5665_dapm_widgets將rt5640 codec所有的元件註冊給DAPM，而rt5640_dapm_routes則說明了這些元件之間彼此的連接關係，我們可以說這兩個架構將rt5640的內部構造畫成了一張地圖給音效驅動中的電源管理員，也就是DAPM參考，DAPM將根據這張地圖決定那些電源必須被開啟，其他沒用到的電源必須保持關閉，DAPM只會開啟有辦法從起點走到終點的路徑上所經過的元件，</a:t>
            </a:r>
            <a:endParaRPr lang="zh-CN" altLang="en-US"/>
          </a:p>
          <a:p>
            <a:pPr fontAlgn="auto">
              <a:lnSpc>
                <a:spcPct val="100000"/>
              </a:lnSpc>
            </a:pPr>
            <a:r>
              <a:rPr lang="zh-CN" altLang="en-US"/>
              <a:t>rt5640_dapm_widgets是由一堆SND_SOC_DAPM_XXX所建構出來的，這些SND_SOC_DAPM_XXX代表的是元件的種類，不同種類的元件都有它的功能，大部分都能從他的名字看出來他負責的功能，例如_SUPPLY負責供電，_PGA是一個沒有開關的連接器等，其中_INPUT，_OUTPUT，_AIF_IN，_AIF_OUT可以當作起點或終點，_MIXER，_MUX，_SWITCH則會影響路徑的開放與否，這些元件註冊的類別還會影響到DAPM上電的順序，SND_SOC_DAPM_XXX的內容可以參考</a:t>
            </a:r>
            <a:r>
              <a:rPr lang="en-US" altLang="zh-CN"/>
              <a:t>: include/sound/soc-dapm.h</a:t>
            </a:r>
            <a:endParaRPr lang="en-US" altLang="zh-C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ALSA Codec Driver</a:t>
            </a:r>
            <a:endParaRPr lang="en-US" altLang="zh-CN"/>
          </a:p>
        </p:txBody>
      </p:sp>
      <p:sp>
        <p:nvSpPr>
          <p:cNvPr id="3" name="内容占位符 2"/>
          <p:cNvSpPr>
            <a:spLocks noGrp="1"/>
          </p:cNvSpPr>
          <p:nvPr>
            <p:ph idx="1"/>
          </p:nvPr>
        </p:nvSpPr>
        <p:spPr/>
        <p:txBody>
          <a:bodyPr>
            <a:normAutofit fontScale="80000"/>
          </a:bodyPr>
          <a:p>
            <a:r>
              <a:rPr lang="zh-CN" altLang="en-US"/>
              <a:t>rt5640_dapm_routes基本上就是個路網，看的方式很簡單，就是</a:t>
            </a:r>
            <a:endParaRPr lang="zh-CN" altLang="en-US"/>
          </a:p>
          <a:p>
            <a:pPr lvl="1"/>
            <a:r>
              <a:rPr lang="zh-CN" altLang="en-US"/>
              <a:t>{終點, 開關, 起點},</a:t>
            </a:r>
            <a:endParaRPr lang="zh-CN" altLang="en-US"/>
          </a:p>
          <a:p>
            <a:pPr lvl="1"/>
            <a:r>
              <a:rPr lang="zh-CN" altLang="en-US"/>
              <a:t>隨便舉個例:</a:t>
            </a:r>
            <a:endParaRPr lang="zh-CN" altLang="en-US"/>
          </a:p>
          <a:p>
            <a:pPr lvl="1"/>
            <a:r>
              <a:rPr lang="zh-CN" altLang="en-US"/>
              <a:t>{"OUT MIXL", "DAC L1 Switch", "DAC L1"},</a:t>
            </a:r>
            <a:endParaRPr lang="zh-CN" altLang="en-US"/>
          </a:p>
          <a:p>
            <a:pPr lvl="1"/>
            <a:r>
              <a:rPr lang="zh-CN" altLang="en-US"/>
              <a:t>代表的就是"DAC L1"這個元件透過"DAC L1 Switch"這個開關跟"OUT MIXL"連接，方向是"DAC L1" -&gt; "OUT MIXL"，而中間的"DAC L1 Switch"，DAPM會幫忙建立一個叫做"OUT MIXL DAC L1 Switch"的alsa控制項，使用者可以透過這個控制項打開或關閉這個開關，</a:t>
            </a:r>
            <a:endParaRPr lang="zh-CN" altLang="en-US"/>
          </a:p>
          <a:p>
            <a:r>
              <a:rPr lang="zh-CN" altLang="en-US"/>
              <a:t>命名方式，如果終點的類型是MIXER或SWITCH的話就是終點+開關組合成控制項的名字，我們可以把終點跟開關中間的", "用一個空格取代</a:t>
            </a:r>
            <a:endParaRPr lang="zh-CN" altLang="en-US"/>
          </a:p>
          <a:p>
            <a:pPr lvl="1"/>
            <a:r>
              <a:rPr lang="zh-CN" altLang="en-US"/>
              <a:t>如果終點的類型是_MUX的話，命名方式則終點本身就會是一個控制項的名字，中間的開關則是這個控制項的選項之一，例如</a:t>
            </a:r>
            <a:endParaRPr lang="zh-CN" altLang="en-US"/>
          </a:p>
          <a:p>
            <a:pPr lvl="1"/>
            <a:r>
              <a:rPr lang="zh-CN" altLang="en-US"/>
              <a:t>{"Stereo ADC L2 Mux", "DMIC1", "DMIC L1"}的控制項為"Stereo ADC L2 Mux"。</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ALSA Codec Driver</a:t>
            </a:r>
            <a:endParaRPr lang="en-US" altLang="zh-CN"/>
          </a:p>
        </p:txBody>
      </p:sp>
      <p:sp>
        <p:nvSpPr>
          <p:cNvPr id="3" name="内容占位符 2"/>
          <p:cNvSpPr>
            <a:spLocks noGrp="1"/>
          </p:cNvSpPr>
          <p:nvPr>
            <p:ph idx="1"/>
          </p:nvPr>
        </p:nvSpPr>
        <p:spPr/>
        <p:txBody>
          <a:bodyPr>
            <a:normAutofit fontScale="60000"/>
          </a:bodyPr>
          <a:p>
            <a:r>
              <a:rPr lang="zh-CN" altLang="en-US"/>
              <a:t>rt5640是使用i2c控制的IC，所以我們註冊一個i2c driver</a:t>
            </a:r>
            <a:endParaRPr lang="zh-CN" altLang="en-US"/>
          </a:p>
          <a:p>
            <a:pPr lvl="1"/>
            <a:r>
              <a:rPr lang="zh-CN" altLang="en-US"/>
              <a:t>static struct i2c_driver rt5640_i2c_driver = {</a:t>
            </a:r>
            <a:endParaRPr lang="zh-CN" altLang="en-US"/>
          </a:p>
          <a:p>
            <a:pPr lvl="1"/>
            <a:r>
              <a:rPr lang="zh-CN" altLang="en-US"/>
              <a:t>    .driver = {</a:t>
            </a:r>
            <a:endParaRPr lang="zh-CN" altLang="en-US"/>
          </a:p>
          <a:p>
            <a:pPr lvl="1"/>
            <a:r>
              <a:rPr lang="zh-CN" altLang="en-US"/>
              <a:t>        .name = "rt5640",</a:t>
            </a:r>
            <a:endParaRPr lang="zh-CN" altLang="en-US"/>
          </a:p>
          <a:p>
            <a:pPr lvl="1"/>
            <a:r>
              <a:rPr lang="zh-CN" altLang="en-US"/>
              <a:t>        .acpi_match_table = ACPI_PTR(rt5640_acpi_match),</a:t>
            </a:r>
            <a:endParaRPr lang="zh-CN" altLang="en-US"/>
          </a:p>
          <a:p>
            <a:pPr lvl="1"/>
            <a:r>
              <a:rPr lang="zh-CN" altLang="en-US"/>
              <a:t>        .of_match_table = of_match_ptr(rt5640_of_match),</a:t>
            </a:r>
            <a:endParaRPr lang="zh-CN" altLang="en-US"/>
          </a:p>
          <a:p>
            <a:pPr lvl="1"/>
            <a:r>
              <a:rPr lang="zh-CN" altLang="en-US"/>
              <a:t>    },</a:t>
            </a:r>
            <a:endParaRPr lang="zh-CN" altLang="en-US"/>
          </a:p>
          <a:p>
            <a:pPr lvl="1"/>
            <a:r>
              <a:rPr lang="zh-CN" altLang="en-US"/>
              <a:t>    .probe = rt5640_i2c_probe,</a:t>
            </a:r>
            <a:endParaRPr lang="zh-CN" altLang="en-US"/>
          </a:p>
          <a:p>
            <a:pPr lvl="1"/>
            <a:r>
              <a:rPr lang="zh-CN" altLang="en-US"/>
              <a:t>    .remove   = rt5640_i2c_remove,</a:t>
            </a:r>
            <a:endParaRPr lang="zh-CN" altLang="en-US"/>
          </a:p>
          <a:p>
            <a:pPr lvl="1"/>
            <a:r>
              <a:rPr lang="zh-CN" altLang="en-US"/>
              <a:t>    .id_table = rt5640_i2c_id,</a:t>
            </a:r>
            <a:endParaRPr lang="zh-CN" altLang="en-US"/>
          </a:p>
          <a:p>
            <a:pPr lvl="1"/>
            <a:r>
              <a:rPr lang="zh-CN" altLang="en-US"/>
              <a:t>};</a:t>
            </a:r>
            <a:endParaRPr lang="zh-CN" altLang="en-US"/>
          </a:p>
          <a:p>
            <a:r>
              <a:rPr lang="zh-CN" altLang="en-US"/>
              <a:t>rt5640_i2c_probe看做是對rt5640做初始化的第一個步驟，我們先初始化regmap，建立系統設定rt5640暫存器(register)的介面，然後根據platfrom data的資訊將一些跟客製化的設定寫進rt5640，最後，也是最重要的一個步驟，呼叫snd_soc_register_codec，將rt5640註冊成一個ALSA架構下的codec driver。</a:t>
            </a:r>
            <a:endParaRPr lang="zh-CN" altLang="en-US"/>
          </a:p>
          <a:p>
            <a:r>
              <a:rPr lang="zh-CN" altLang="en-US"/>
              <a:t>regmap提供了一個API讓驅動程式可以讀寫I2C/SPI等控制介面，並且做了cache可以有效降低透過I/O介面實際存取codec的次數，除了volatile暫存器之外，codec driver在讀其他的暫存器的內容時都只讀cache</a:t>
            </a: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7335"/>
            <a:ext cx="10515600" cy="358140"/>
          </a:xfrm>
        </p:spPr>
        <p:txBody>
          <a:bodyPr>
            <a:normAutofit fontScale="90000"/>
          </a:bodyPr>
          <a:p>
            <a:r>
              <a:rPr lang="en-US" altLang="zh-CN"/>
              <a:t>ALSA Codec Driver</a:t>
            </a:r>
            <a:endParaRPr lang="en-US" altLang="zh-CN"/>
          </a:p>
        </p:txBody>
      </p:sp>
      <p:sp>
        <p:nvSpPr>
          <p:cNvPr id="3" name="内容占位符 2"/>
          <p:cNvSpPr>
            <a:spLocks noGrp="1"/>
          </p:cNvSpPr>
          <p:nvPr>
            <p:ph idx="1"/>
          </p:nvPr>
        </p:nvSpPr>
        <p:spPr>
          <a:xfrm>
            <a:off x="838200" y="858520"/>
            <a:ext cx="10960735" cy="5848350"/>
          </a:xfrm>
        </p:spPr>
        <p:txBody>
          <a:bodyPr>
            <a:normAutofit fontScale="50000"/>
          </a:bodyPr>
          <a:p>
            <a:r>
              <a:rPr lang="zh-CN" altLang="en-US"/>
              <a:t>http://elinux.org/images/a/a3/Regmap-_The_Power_of_Subsystems_and_Abstractions.pdf</a:t>
            </a:r>
            <a:endParaRPr lang="zh-CN" altLang="en-US"/>
          </a:p>
          <a:p>
            <a:r>
              <a:rPr lang="zh-CN" altLang="en-US"/>
              <a:t>static const struct regmap_config rt5640_regmap = {</a:t>
            </a:r>
            <a:endParaRPr lang="zh-CN" altLang="en-US"/>
          </a:p>
          <a:p>
            <a:r>
              <a:rPr lang="zh-CN" altLang="en-US"/>
              <a:t>    .reg_bits = 8,</a:t>
            </a:r>
            <a:endParaRPr lang="zh-CN" altLang="en-US"/>
          </a:p>
          <a:p>
            <a:r>
              <a:rPr lang="zh-CN" altLang="en-US"/>
              <a:t>    .val_bits = 16,    </a:t>
            </a:r>
            <a:r>
              <a:rPr lang="en-US" altLang="zh-CN"/>
              <a:t>// 表示rt5640的暫存器使用8位元地址，有16位元的值，例如0x00暫存器的值為0x0004</a:t>
            </a:r>
            <a:endParaRPr lang="en-US" altLang="zh-CN"/>
          </a:p>
          <a:p>
            <a:r>
              <a:rPr lang="zh-CN" altLang="en-US"/>
              <a:t>    .use_single_rw = true,    </a:t>
            </a:r>
            <a:r>
              <a:rPr lang="en-US" altLang="zh-CN"/>
              <a:t>// 表示rt5640一個i2c命令只能讀寫一個暫存器</a:t>
            </a:r>
            <a:endParaRPr lang="en-US" altLang="zh-CN"/>
          </a:p>
          <a:p>
            <a:endParaRPr lang="zh-CN" altLang="en-US"/>
          </a:p>
          <a:p>
            <a:r>
              <a:rPr lang="zh-CN" altLang="en-US"/>
              <a:t>    .max_register = RT5640_VENDOR_ID2 + 1 + (ARRAY_SIZE(rt5640_ranges) *</a:t>
            </a:r>
            <a:endParaRPr lang="zh-CN" altLang="en-US"/>
          </a:p>
          <a:p>
            <a:r>
              <a:rPr lang="zh-CN" altLang="en-US"/>
              <a:t>                           RT5640_PR_SPACING),  </a:t>
            </a:r>
            <a:r>
              <a:rPr lang="en-US" altLang="zh-CN"/>
              <a:t>// 表示rt5640最大的暫存器的地址</a:t>
            </a:r>
            <a:endParaRPr lang="en-US" altLang="zh-CN"/>
          </a:p>
          <a:p>
            <a:r>
              <a:rPr lang="zh-CN" altLang="en-US"/>
              <a:t>    .volatile_reg = rt5640_volatile_register,    </a:t>
            </a:r>
            <a:r>
              <a:rPr lang="en-US" altLang="zh-CN"/>
              <a:t>// return true即代表這個暫存器是屬於volatile暫存器，</a:t>
            </a:r>
            <a:endParaRPr lang="en-US" altLang="zh-CN"/>
          </a:p>
          <a:p>
            <a:r>
              <a:rPr lang="en-US" altLang="zh-CN"/>
              <a:t>                                                                               // volatile暫存器指的是內容隨時會改變的暫存器，codec driver在讀volatile暫存器時會實際透過I/O介面去讀，而不會去讀cache的值</a:t>
            </a:r>
            <a:endParaRPr lang="en-US" altLang="zh-CN"/>
          </a:p>
          <a:p>
            <a:r>
              <a:rPr lang="zh-CN" altLang="en-US"/>
              <a:t>    .readable_reg = rt5640_readable_register,    </a:t>
            </a:r>
            <a:r>
              <a:rPr lang="en-US" altLang="zh-CN"/>
              <a:t>// 只有rt5640_readable_register return true的暫存器是可讀的，dump暫存器時只會顯示可讀的暫存器</a:t>
            </a:r>
            <a:endParaRPr lang="en-US" altLang="zh-CN"/>
          </a:p>
          <a:p>
            <a:r>
              <a:rPr lang="zh-CN" altLang="en-US"/>
              <a:t>    .cache_type = REGCACHE_RBTREE,    </a:t>
            </a:r>
            <a:r>
              <a:rPr lang="en-US" altLang="zh-CN"/>
              <a:t>// regmap使用的cache type</a:t>
            </a:r>
            <a:endParaRPr lang="en-US" altLang="zh-CN"/>
          </a:p>
          <a:p>
            <a:r>
              <a:rPr lang="zh-CN" altLang="en-US"/>
              <a:t>    .reg_defaults = rt5640_reg,    </a:t>
            </a:r>
            <a:r>
              <a:rPr lang="en-US" altLang="zh-CN"/>
              <a:t>// rt5640_reg的內容即為rt5640 codec driver使用的regmap的cache的初始內容</a:t>
            </a:r>
            <a:endParaRPr lang="en-US" altLang="zh-CN"/>
          </a:p>
          <a:p>
            <a:r>
              <a:rPr lang="zh-CN" altLang="en-US"/>
              <a:t>    .num_reg_defaults = ARRAY_SIZE(rt5640_reg),</a:t>
            </a:r>
            <a:endParaRPr lang="zh-CN" altLang="en-US"/>
          </a:p>
          <a:p>
            <a:r>
              <a:rPr lang="zh-CN" altLang="en-US"/>
              <a:t>    .ranges = rt5640_ranges,    </a:t>
            </a:r>
            <a:r>
              <a:rPr lang="en-US" altLang="zh-CN"/>
              <a:t>// 這個是第二層的暫存器，也就是透過兩個暫存器分別代表第二層暫存器的地址跟值的方式存取的暫存器</a:t>
            </a:r>
            <a:endParaRPr lang="en-US" altLang="zh-CN"/>
          </a:p>
          <a:p>
            <a:r>
              <a:rPr lang="zh-CN" altLang="en-US"/>
              <a:t>    .num_ranges = ARRAY_SIZE(rt5640_ranges),</a:t>
            </a:r>
            <a:endParaRPr lang="zh-CN" altLang="en-US"/>
          </a:p>
          <a:p>
            <a:r>
              <a:rPr lang="zh-CN" altLang="en-US"/>
              <a:t>};</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39395"/>
            <a:ext cx="10515600" cy="458470"/>
          </a:xfrm>
        </p:spPr>
        <p:txBody>
          <a:bodyPr>
            <a:normAutofit fontScale="90000"/>
          </a:bodyPr>
          <a:p>
            <a:r>
              <a:rPr lang="en-US" altLang="zh-CN"/>
              <a:t>ALSA Codec Driver</a:t>
            </a:r>
            <a:endParaRPr lang="en-US" altLang="zh-CN"/>
          </a:p>
        </p:txBody>
      </p:sp>
      <p:sp>
        <p:nvSpPr>
          <p:cNvPr id="3" name="内容占位符 2"/>
          <p:cNvSpPr>
            <a:spLocks noGrp="1"/>
          </p:cNvSpPr>
          <p:nvPr>
            <p:ph idx="1"/>
          </p:nvPr>
        </p:nvSpPr>
        <p:spPr>
          <a:xfrm>
            <a:off x="838200" y="949960"/>
            <a:ext cx="5865495" cy="5227320"/>
          </a:xfrm>
        </p:spPr>
        <p:txBody>
          <a:bodyPr>
            <a:normAutofit fontScale="50000"/>
          </a:bodyPr>
          <a:p>
            <a:r>
              <a:rPr lang="zh-CN" altLang="en-US"/>
              <a:t>static struct snd_soc_codec_driver soc_codec_dev_rt5640 = {</a:t>
            </a:r>
            <a:endParaRPr lang="zh-CN" altLang="en-US"/>
          </a:p>
          <a:p>
            <a:r>
              <a:rPr lang="zh-CN" altLang="en-US"/>
              <a:t>    .probe = rt5640_probe,</a:t>
            </a:r>
            <a:endParaRPr lang="zh-CN" altLang="en-US"/>
          </a:p>
          <a:p>
            <a:r>
              <a:rPr lang="zh-CN" altLang="en-US"/>
              <a:t>    .remove = rt5640_remove,</a:t>
            </a:r>
            <a:endParaRPr lang="zh-CN" altLang="en-US"/>
          </a:p>
          <a:p>
            <a:r>
              <a:rPr lang="zh-CN" altLang="en-US"/>
              <a:t>    .suspend = rt5640_suspend,</a:t>
            </a:r>
            <a:endParaRPr lang="zh-CN" altLang="en-US"/>
          </a:p>
          <a:p>
            <a:r>
              <a:rPr lang="zh-CN" altLang="en-US"/>
              <a:t>    .resume = rt5640_resume,</a:t>
            </a:r>
            <a:endParaRPr lang="zh-CN" altLang="en-US"/>
          </a:p>
          <a:p>
            <a:r>
              <a:rPr lang="zh-CN" altLang="en-US"/>
              <a:t>    .set_bias_level = rt5640_set_bias_level,</a:t>
            </a:r>
            <a:endParaRPr lang="zh-CN" altLang="en-US"/>
          </a:p>
          <a:p>
            <a:r>
              <a:rPr lang="zh-CN" altLang="en-US"/>
              <a:t>    .idle_bias_off = true,</a:t>
            </a:r>
            <a:endParaRPr lang="zh-CN" altLang="en-US"/>
          </a:p>
          <a:p>
            <a:r>
              <a:rPr lang="zh-CN" altLang="en-US"/>
              <a:t>    .component_driver = {</a:t>
            </a:r>
            <a:endParaRPr lang="zh-CN" altLang="en-US"/>
          </a:p>
          <a:p>
            <a:r>
              <a:rPr lang="zh-CN" altLang="en-US"/>
              <a:t>        .controls        = rt5640_snd_controls,</a:t>
            </a:r>
            <a:endParaRPr lang="zh-CN" altLang="en-US"/>
          </a:p>
          <a:p>
            <a:r>
              <a:rPr lang="zh-CN" altLang="en-US"/>
              <a:t>        .num_controls        = ARRAY_SIZE(rt5640_snd_controls),</a:t>
            </a:r>
            <a:endParaRPr lang="zh-CN" altLang="en-US"/>
          </a:p>
          <a:p>
            <a:r>
              <a:rPr lang="zh-CN" altLang="en-US"/>
              <a:t>        .dapm_widgets        = rt5640_dapm_widgets,</a:t>
            </a:r>
            <a:endParaRPr lang="zh-CN" altLang="en-US"/>
          </a:p>
          <a:p>
            <a:r>
              <a:rPr lang="zh-CN" altLang="en-US"/>
              <a:t>        .num_dapm_widgets    = ARRAY_SIZE(rt5640_dapm_widgets),</a:t>
            </a:r>
            <a:endParaRPr lang="zh-CN" altLang="en-US"/>
          </a:p>
          <a:p>
            <a:r>
              <a:rPr lang="zh-CN" altLang="en-US"/>
              <a:t>        .dapm_routes        = rt5640_dapm_routes,</a:t>
            </a:r>
            <a:endParaRPr lang="zh-CN" altLang="en-US"/>
          </a:p>
          <a:p>
            <a:r>
              <a:rPr lang="zh-CN" altLang="en-US"/>
              <a:t>        .num_dapm_routes    = ARRAY_SIZE(rt5640_dapm_routes),</a:t>
            </a:r>
            <a:endParaRPr lang="zh-CN" altLang="en-US"/>
          </a:p>
          <a:p>
            <a:r>
              <a:rPr lang="zh-CN" altLang="en-US"/>
              <a:t>    },</a:t>
            </a:r>
            <a:endParaRPr lang="zh-CN" altLang="en-US"/>
          </a:p>
          <a:p>
            <a:r>
              <a:rPr lang="zh-CN" altLang="en-US"/>
              <a:t>};</a:t>
            </a:r>
            <a:endParaRPr lang="zh-CN" altLang="en-US"/>
          </a:p>
        </p:txBody>
      </p:sp>
      <p:sp>
        <p:nvSpPr>
          <p:cNvPr id="4" name="文本框 3"/>
          <p:cNvSpPr txBox="1"/>
          <p:nvPr/>
        </p:nvSpPr>
        <p:spPr>
          <a:xfrm>
            <a:off x="6704330" y="951230"/>
            <a:ext cx="5239385" cy="4615815"/>
          </a:xfrm>
          <a:prstGeom prst="rect">
            <a:avLst/>
          </a:prstGeom>
          <a:noFill/>
        </p:spPr>
        <p:txBody>
          <a:bodyPr wrap="square" rtlCol="0">
            <a:spAutoFit/>
          </a:bodyPr>
          <a:p>
            <a:pPr marL="285750" indent="-285750">
              <a:buFont typeface="Arial" panose="020B0604020202020204" pitchFamily="34" charset="0"/>
              <a:buChar char="•"/>
            </a:pPr>
            <a:r>
              <a:rPr lang="zh-CN" altLang="en-US" sz="1400"/>
              <a:t>當machine driver利用dai link把platfrom driver跟codec driver串起來，聲卡註冊成功之後rt5640_probe就會被執行，即是rt5640_dapm_widgets及rt5640_dapm_routes就是在這裡註冊到ALSA的，</a:t>
            </a:r>
            <a:endParaRPr lang="zh-CN" altLang="en-US" sz="1400"/>
          </a:p>
          <a:p>
            <a:pPr marL="285750" indent="-285750">
              <a:buFont typeface="Arial" panose="020B0604020202020204" pitchFamily="34" charset="0"/>
              <a:buChar char="•"/>
            </a:pPr>
            <a:r>
              <a:rPr lang="zh-CN" altLang="en-US" sz="1400"/>
              <a:t>rt5640_snd_controls也會建立ALSA控制項讓上層使用，他跟rt5640_dapm_widgets建立出來的控制項不同的地方在於rt5640_snd_controls的控制項不會影響route的狀態，通常是拿來設定音量或是簡單的mute/unmute用。</a:t>
            </a:r>
            <a:endParaRPr lang="zh-CN" altLang="en-US" sz="1400"/>
          </a:p>
          <a:p>
            <a:pPr marL="285750" indent="-285750">
              <a:buFont typeface="Arial" panose="020B0604020202020204" pitchFamily="34" charset="0"/>
              <a:buChar char="•"/>
            </a:pPr>
            <a:r>
              <a:rPr lang="zh-CN" altLang="en-US" sz="1400"/>
              <a:t>rt5640_set_bias_level則可以讓codec driver根據codec整體的power level設置暫存器，ASOC的bias level總共有四層，定義如下</a:t>
            </a:r>
            <a:endParaRPr lang="zh-CN" altLang="en-US" sz="1400"/>
          </a:p>
          <a:p>
            <a:pPr marL="742950" lvl="1" indent="-285750">
              <a:buFont typeface="Arial" panose="020B0604020202020204" pitchFamily="34" charset="0"/>
              <a:buChar char="•"/>
            </a:pPr>
            <a:r>
              <a:rPr lang="zh-CN" altLang="en-US" sz="1400"/>
              <a:t>enum snd_soc_bias_level {</a:t>
            </a:r>
            <a:endParaRPr lang="zh-CN" altLang="en-US" sz="1400"/>
          </a:p>
          <a:p>
            <a:pPr marL="742950" lvl="1" indent="-285750">
              <a:buFont typeface="Arial" panose="020B0604020202020204" pitchFamily="34" charset="0"/>
              <a:buChar char="•"/>
            </a:pPr>
            <a:r>
              <a:rPr lang="zh-CN" altLang="en-US" sz="1400"/>
              <a:t>    SND_SOC_BIAS_OFF = 0,</a:t>
            </a:r>
            <a:endParaRPr lang="zh-CN" altLang="en-US" sz="1400"/>
          </a:p>
          <a:p>
            <a:pPr marL="742950" lvl="1" indent="-285750">
              <a:buFont typeface="Arial" panose="020B0604020202020204" pitchFamily="34" charset="0"/>
              <a:buChar char="•"/>
            </a:pPr>
            <a:r>
              <a:rPr lang="zh-CN" altLang="en-US" sz="1400"/>
              <a:t>    SND_SOC_BIAS_STANDBY = 1,</a:t>
            </a:r>
            <a:endParaRPr lang="zh-CN" altLang="en-US" sz="1400"/>
          </a:p>
          <a:p>
            <a:pPr marL="742950" lvl="1" indent="-285750">
              <a:buFont typeface="Arial" panose="020B0604020202020204" pitchFamily="34" charset="0"/>
              <a:buChar char="•"/>
            </a:pPr>
            <a:r>
              <a:rPr lang="zh-CN" altLang="en-US" sz="1400"/>
              <a:t>    SND_SOC_BIAS_PREPARE = 2,</a:t>
            </a:r>
            <a:endParaRPr lang="zh-CN" altLang="en-US" sz="1400"/>
          </a:p>
          <a:p>
            <a:pPr marL="742950" lvl="1" indent="-285750">
              <a:buFont typeface="Arial" panose="020B0604020202020204" pitchFamily="34" charset="0"/>
              <a:buChar char="•"/>
            </a:pPr>
            <a:r>
              <a:rPr lang="zh-CN" altLang="en-US" sz="1400"/>
              <a:t>    SND_SOC_BIAS_ON = 3,</a:t>
            </a:r>
            <a:endParaRPr lang="zh-CN" altLang="en-US" sz="1400"/>
          </a:p>
          <a:p>
            <a:pPr marL="742950" lvl="1" indent="-285750">
              <a:buFont typeface="Arial" panose="020B0604020202020204" pitchFamily="34" charset="0"/>
              <a:buChar char="•"/>
            </a:pPr>
            <a:r>
              <a:rPr lang="zh-CN" altLang="en-US" sz="1400"/>
              <a:t>};</a:t>
            </a:r>
            <a:endParaRPr lang="zh-CN" altLang="en-US" sz="1400"/>
          </a:p>
          <a:p>
            <a:pPr marL="742950" lvl="1" indent="-285750">
              <a:buFont typeface="Arial" panose="020B0604020202020204" pitchFamily="34" charset="0"/>
              <a:buChar char="•"/>
            </a:pPr>
            <a:r>
              <a:rPr lang="zh-CN" altLang="en-US" sz="1400"/>
              <a:t>從OFF到ON的順序為: OFF -&gt; PREPARE -&gt; ON</a:t>
            </a:r>
            <a:endParaRPr lang="zh-CN" altLang="en-US" sz="1400"/>
          </a:p>
          <a:p>
            <a:pPr marL="742950" lvl="1" indent="-285750">
              <a:buFont typeface="Arial" panose="020B0604020202020204" pitchFamily="34" charset="0"/>
              <a:buChar char="•"/>
            </a:pPr>
            <a:r>
              <a:rPr lang="zh-CN" altLang="en-US" sz="1400"/>
              <a:t>從ON到OFF的順序為: ON -&gt; PREPARE -&gt; STANDBY -&gt; OFF</a:t>
            </a:r>
            <a:endParaRPr lang="zh-CN" altLang="en-US" sz="1400"/>
          </a:p>
          <a:p>
            <a:pPr marL="285750" lvl="0" indent="-285750">
              <a:buFont typeface="Arial" panose="020B0604020202020204" pitchFamily="34" charset="0"/>
              <a:buChar char="•"/>
            </a:pPr>
            <a:r>
              <a:rPr lang="en-US" altLang="zh-CN" sz="1400"/>
              <a:t>rt5640_suspend/rt5640_resume: codec進入suspend/resume會執行的函數</a:t>
            </a:r>
            <a:endParaRPr lang="en-US" altLang="zh-CN" sz="14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0350"/>
            <a:ext cx="10515600" cy="492125"/>
          </a:xfrm>
        </p:spPr>
        <p:txBody>
          <a:bodyPr>
            <a:normAutofit fontScale="90000"/>
          </a:bodyPr>
          <a:p>
            <a:r>
              <a:rPr lang="en-US" altLang="zh-CN"/>
              <a:t>ALSA Codec Driver</a:t>
            </a:r>
            <a:endParaRPr lang="en-US" altLang="zh-CN"/>
          </a:p>
        </p:txBody>
      </p:sp>
      <p:sp>
        <p:nvSpPr>
          <p:cNvPr id="3" name="内容占位符 2"/>
          <p:cNvSpPr>
            <a:spLocks noGrp="1"/>
          </p:cNvSpPr>
          <p:nvPr>
            <p:ph idx="1"/>
          </p:nvPr>
        </p:nvSpPr>
        <p:spPr>
          <a:xfrm>
            <a:off x="460375" y="934720"/>
            <a:ext cx="6581140" cy="5666105"/>
          </a:xfrm>
        </p:spPr>
        <p:txBody>
          <a:bodyPr>
            <a:normAutofit fontScale="80000"/>
          </a:bodyPr>
          <a:p>
            <a:r>
              <a:rPr lang="zh-CN" altLang="en-US"/>
              <a:t>在呼叫snd_soc_register_codec的時候除了soc_codec_dev_rt5640之外還有一個很重要的參數就是rt5640_dai，rt5640_dai定義了rt5640的I2S介面的一些資訊，</a:t>
            </a:r>
            <a:endParaRPr lang="zh-CN" altLang="en-US"/>
          </a:p>
          <a:p>
            <a:r>
              <a:rPr lang="zh-CN" altLang="en-US">
                <a:sym typeface="+mn-ea"/>
              </a:rPr>
              <a:t> .name = "rt5640-aif1", 表示這個dai的名字，將被使用在machine driver dai link的codec_name中，</a:t>
            </a:r>
            <a:endParaRPr lang="zh-CN" altLang="en-US"/>
          </a:p>
          <a:p>
            <a:r>
              <a:rPr lang="zh-CN" altLang="en-US">
                <a:sym typeface="+mn-ea"/>
              </a:rPr>
              <a:t>.id = RT5640_AIF1, 用來分辨rt5640的不同dai，</a:t>
            </a:r>
            <a:endParaRPr lang="zh-CN" altLang="en-US"/>
          </a:p>
          <a:p>
            <a:r>
              <a:rPr lang="zh-CN" altLang="en-US">
                <a:sym typeface="+mn-ea"/>
              </a:rPr>
              <a:t>.stream_name 用在rt5640_dapm_widgets，將DAI跟dapm的地圖做一個連接，</a:t>
            </a:r>
            <a:endParaRPr lang="zh-CN" altLang="en-US"/>
          </a:p>
          <a:p>
            <a:r>
              <a:rPr lang="zh-CN" altLang="en-US">
                <a:sym typeface="+mn-ea"/>
              </a:rPr>
              <a:t>.channels_min .channels_max 顧名思義為這個DAI所支援的最大及最小聲道數，</a:t>
            </a:r>
            <a:endParaRPr lang="zh-CN" altLang="en-US">
              <a:sym typeface="+mn-ea"/>
            </a:endParaRPr>
          </a:p>
          <a:p>
            <a:r>
              <a:rPr lang="zh-CN" altLang="en-US">
                <a:sym typeface="+mn-ea"/>
              </a:rPr>
              <a:t>.rates 為這個DAI能支援的sample rate (採樣率)</a:t>
            </a:r>
            <a:endParaRPr lang="zh-CN" altLang="en-US"/>
          </a:p>
          <a:p>
            <a:r>
              <a:rPr lang="zh-CN" altLang="en-US"/>
              <a:t>.formats為這個DAI能支援的格式</a:t>
            </a:r>
            <a:endParaRPr lang="zh-CN" altLang="en-US">
              <a:sym typeface="+mn-ea"/>
            </a:endParaRPr>
          </a:p>
          <a:p>
            <a:r>
              <a:rPr lang="zh-CN" altLang="en-US"/>
              <a:t>.ops = &amp;rt5640_aif_dai_ops,就是使用這組DAI時codec相對應的設定了</a:t>
            </a:r>
            <a:endParaRPr lang="zh-CN" altLang="en-US"/>
          </a:p>
          <a:p>
            <a:endParaRPr lang="zh-CN" altLang="en-US"/>
          </a:p>
        </p:txBody>
      </p:sp>
      <p:sp>
        <p:nvSpPr>
          <p:cNvPr id="4" name="文本框 3"/>
          <p:cNvSpPr txBox="1"/>
          <p:nvPr/>
        </p:nvSpPr>
        <p:spPr>
          <a:xfrm>
            <a:off x="7271385" y="880110"/>
            <a:ext cx="4607560" cy="5354320"/>
          </a:xfrm>
          <a:prstGeom prst="rect">
            <a:avLst/>
          </a:prstGeom>
          <a:noFill/>
        </p:spPr>
        <p:txBody>
          <a:bodyPr wrap="square" rtlCol="0">
            <a:spAutoFit/>
          </a:bodyPr>
          <a:p>
            <a:r>
              <a:rPr lang="zh-CN" altLang="en-US"/>
              <a:t>    {</a:t>
            </a:r>
            <a:endParaRPr lang="zh-CN" altLang="en-US"/>
          </a:p>
          <a:p>
            <a:r>
              <a:rPr lang="zh-CN" altLang="en-US"/>
              <a:t>        .name = "rt5640-aif1",</a:t>
            </a:r>
            <a:endParaRPr lang="zh-CN" altLang="en-US"/>
          </a:p>
          <a:p>
            <a:r>
              <a:rPr lang="zh-CN" altLang="en-US"/>
              <a:t>        .id = RT5640_AIF1,</a:t>
            </a:r>
            <a:endParaRPr lang="zh-CN" altLang="en-US"/>
          </a:p>
          <a:p>
            <a:r>
              <a:rPr lang="zh-CN" altLang="en-US"/>
              <a:t>        .playback = {</a:t>
            </a:r>
            <a:endParaRPr lang="zh-CN" altLang="en-US"/>
          </a:p>
          <a:p>
            <a:r>
              <a:rPr lang="zh-CN" altLang="en-US"/>
              <a:t>            .stream_name = "AIF1 Playback",</a:t>
            </a:r>
            <a:endParaRPr lang="zh-CN" altLang="en-US"/>
          </a:p>
          <a:p>
            <a:r>
              <a:rPr lang="zh-CN" altLang="en-US"/>
              <a:t>            .channels_min = 1,</a:t>
            </a:r>
            <a:endParaRPr lang="zh-CN" altLang="en-US"/>
          </a:p>
          <a:p>
            <a:r>
              <a:rPr lang="zh-CN" altLang="en-US"/>
              <a:t>            .channels_max = 2,</a:t>
            </a:r>
            <a:endParaRPr lang="zh-CN" altLang="en-US"/>
          </a:p>
          <a:p>
            <a:r>
              <a:rPr lang="zh-CN" altLang="en-US"/>
              <a:t>            .rates = RT5640_STEREO_RATES,</a:t>
            </a:r>
            <a:endParaRPr lang="zh-CN" altLang="en-US"/>
          </a:p>
          <a:p>
            <a:r>
              <a:rPr lang="zh-CN" altLang="en-US"/>
              <a:t>            .formats = RT5640_FORMATS,</a:t>
            </a:r>
            <a:endParaRPr lang="zh-CN" altLang="en-US"/>
          </a:p>
          <a:p>
            <a:r>
              <a:rPr lang="zh-CN" altLang="en-US"/>
              <a:t>        },</a:t>
            </a:r>
            <a:endParaRPr lang="zh-CN" altLang="en-US"/>
          </a:p>
          <a:p>
            <a:r>
              <a:rPr lang="zh-CN" altLang="en-US"/>
              <a:t>        .capture = {</a:t>
            </a:r>
            <a:endParaRPr lang="zh-CN" altLang="en-US"/>
          </a:p>
          <a:p>
            <a:r>
              <a:rPr lang="zh-CN" altLang="en-US"/>
              <a:t>            .stream_name = "AIF1 Capture",</a:t>
            </a:r>
            <a:endParaRPr lang="zh-CN" altLang="en-US"/>
          </a:p>
          <a:p>
            <a:r>
              <a:rPr lang="zh-CN" altLang="en-US"/>
              <a:t>            .channels_min = 1,</a:t>
            </a:r>
            <a:endParaRPr lang="zh-CN" altLang="en-US"/>
          </a:p>
          <a:p>
            <a:r>
              <a:rPr lang="zh-CN" altLang="en-US"/>
              <a:t>            .channels_max = 2,</a:t>
            </a:r>
            <a:endParaRPr lang="zh-CN" altLang="en-US"/>
          </a:p>
          <a:p>
            <a:r>
              <a:rPr lang="zh-CN" altLang="en-US"/>
              <a:t>            .rates = RT5640_STEREO_RATES,</a:t>
            </a:r>
            <a:endParaRPr lang="zh-CN" altLang="en-US"/>
          </a:p>
          <a:p>
            <a:r>
              <a:rPr lang="zh-CN" altLang="en-US"/>
              <a:t>            .formats = RT5640_FORMATS,</a:t>
            </a:r>
            <a:endParaRPr lang="zh-CN" altLang="en-US"/>
          </a:p>
          <a:p>
            <a:r>
              <a:rPr lang="zh-CN" altLang="en-US"/>
              <a:t>        },</a:t>
            </a:r>
            <a:endParaRPr lang="zh-CN" altLang="en-US"/>
          </a:p>
          <a:p>
            <a:r>
              <a:rPr lang="zh-CN" altLang="en-US"/>
              <a:t>        .ops = &amp;rt5640_aif_dai_ops,</a:t>
            </a:r>
            <a:endParaRPr lang="zh-CN" altLang="en-US"/>
          </a:p>
          <a:p>
            <a:r>
              <a:rPr lang="zh-CN" altLang="en-US"/>
              <a:t>    },</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58445"/>
            <a:ext cx="10515600" cy="515620"/>
          </a:xfrm>
        </p:spPr>
        <p:txBody>
          <a:bodyPr>
            <a:normAutofit fontScale="90000"/>
          </a:bodyPr>
          <a:p>
            <a:r>
              <a:rPr lang="en-US" altLang="zh-CN"/>
              <a:t>ALSA Codec Driver</a:t>
            </a:r>
            <a:endParaRPr lang="en-US" altLang="zh-CN"/>
          </a:p>
        </p:txBody>
      </p:sp>
      <p:sp>
        <p:nvSpPr>
          <p:cNvPr id="3" name="内容占位符 2"/>
          <p:cNvSpPr>
            <a:spLocks noGrp="1"/>
          </p:cNvSpPr>
          <p:nvPr>
            <p:ph idx="1"/>
          </p:nvPr>
        </p:nvSpPr>
        <p:spPr>
          <a:xfrm>
            <a:off x="838200" y="1087120"/>
            <a:ext cx="10515600" cy="5558790"/>
          </a:xfrm>
        </p:spPr>
        <p:txBody>
          <a:bodyPr>
            <a:normAutofit fontScale="70000"/>
          </a:bodyPr>
          <a:p>
            <a:r>
              <a:rPr lang="zh-CN" altLang="en-US"/>
              <a:t>.ops = &amp;rt5640_aif_dai_ops,就是使用這組DAI時codec相對應的設定了，</a:t>
            </a:r>
            <a:endParaRPr lang="zh-CN" altLang="en-US"/>
          </a:p>
          <a:p>
            <a:r>
              <a:rPr lang="zh-CN" altLang="en-US"/>
              <a:t>static const struct snd_soc_dai_ops rt5640_aif_dai_ops = {</a:t>
            </a:r>
            <a:endParaRPr lang="zh-CN" altLang="en-US"/>
          </a:p>
          <a:p>
            <a:r>
              <a:rPr lang="zh-CN" altLang="en-US"/>
              <a:t>    .hw_params = rt5640_hw_params,</a:t>
            </a:r>
            <a:endParaRPr lang="zh-CN" altLang="en-US"/>
          </a:p>
          <a:p>
            <a:r>
              <a:rPr lang="zh-CN" altLang="en-US"/>
              <a:t>    .set_fmt = rt5640_set_dai_fmt,</a:t>
            </a:r>
            <a:endParaRPr lang="zh-CN" altLang="en-US"/>
          </a:p>
          <a:p>
            <a:r>
              <a:rPr lang="zh-CN" altLang="en-US"/>
              <a:t>    .set_sysclk = rt5640_set_dai_sysclk,</a:t>
            </a:r>
            <a:endParaRPr lang="zh-CN" altLang="en-US"/>
          </a:p>
          <a:p>
            <a:r>
              <a:rPr lang="zh-CN" altLang="en-US"/>
              <a:t>    .set_pll = rt5640_set_dai_pll,</a:t>
            </a:r>
            <a:endParaRPr lang="zh-CN" altLang="en-US"/>
          </a:p>
          <a:p>
            <a:r>
              <a:rPr lang="zh-CN" altLang="en-US"/>
              <a:t>};</a:t>
            </a:r>
            <a:endParaRPr lang="zh-CN" altLang="en-US"/>
          </a:p>
          <a:p>
            <a:r>
              <a:rPr lang="zh-CN" altLang="en-US"/>
              <a:t>rt5640_hw_params主要是根據上層傳下來的資訊(*params)對codec做相對應的設定，</a:t>
            </a:r>
            <a:endParaRPr lang="zh-CN" altLang="en-US"/>
          </a:p>
          <a:p>
            <a:r>
              <a:rPr lang="zh-CN" altLang="en-US"/>
              <a:t>rt5640_set_dai_fmt會按照此DAI的格式(如I2S, PCM...等)設定codec，</a:t>
            </a:r>
            <a:endParaRPr lang="zh-CN" altLang="en-US"/>
          </a:p>
          <a:p>
            <a:r>
              <a:rPr lang="zh-CN" altLang="en-US"/>
              <a:t>rt5640_set_dai_sysclk將告知codec driver sysclk的頻率及來源，</a:t>
            </a:r>
            <a:endParaRPr lang="zh-CN" altLang="en-US"/>
          </a:p>
          <a:p>
            <a:r>
              <a:rPr lang="zh-CN" altLang="en-US"/>
              <a:t>rt5640_set_dai_pll提供介面讓machine driver設定rt5640的PLL，有時候外部的MCLK頻率無法符合rt5640需求的時候需要呼叫此函數使用rt5640的PLL，</a:t>
            </a:r>
            <a:endParaRPr lang="zh-CN" altLang="en-US"/>
          </a:p>
          <a:p>
            <a:r>
              <a:rPr lang="zh-CN" altLang="en-US"/>
              <a:t>以上三個函數的功能都是讓machine driver將這些資訊通知codec driver用的，對應的函數分別是snd_soc_dai_set_fmt</a:t>
            </a:r>
            <a:r>
              <a:rPr lang="en-US" altLang="zh-CN"/>
              <a:t>, </a:t>
            </a:r>
            <a:r>
              <a:rPr lang="zh-CN" altLang="en-US"/>
              <a:t>snd_soc_dai_set_sysclk</a:t>
            </a:r>
            <a:r>
              <a:rPr lang="en-US" altLang="zh-CN"/>
              <a:t>, </a:t>
            </a:r>
            <a:r>
              <a:rPr lang="zh-CN" altLang="en-US"/>
              <a:t>snd_soc_dai_set_pll</a:t>
            </a:r>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7335"/>
            <a:ext cx="10515600" cy="605155"/>
          </a:xfrm>
        </p:spPr>
        <p:txBody>
          <a:bodyPr>
            <a:normAutofit fontScale="90000"/>
          </a:bodyPr>
          <a:p>
            <a:r>
              <a:rPr lang="en-US" altLang="zh-CN"/>
              <a:t>ALSA Codec Driver</a:t>
            </a:r>
            <a:endParaRPr lang="en-US" altLang="zh-CN"/>
          </a:p>
        </p:txBody>
      </p:sp>
      <p:sp>
        <p:nvSpPr>
          <p:cNvPr id="3" name="内容占位符 2"/>
          <p:cNvSpPr>
            <a:spLocks noGrp="1"/>
          </p:cNvSpPr>
          <p:nvPr>
            <p:ph idx="1"/>
          </p:nvPr>
        </p:nvSpPr>
        <p:spPr>
          <a:xfrm>
            <a:off x="838200" y="1131570"/>
            <a:ext cx="10515600" cy="5045710"/>
          </a:xfrm>
        </p:spPr>
        <p:txBody>
          <a:bodyPr/>
          <a:p>
            <a:r>
              <a:rPr lang="zh-CN" altLang="en-US"/>
              <a:t>要開始播放/錄音的時候上面這些rt5640_aif_dai_ops 內函數會先被執行，將這個DAI的參數設定好，然後DAPM就要開始上電了，前面提到DAPM上電的順序跟rt5640_dapm_widgets內元件註冊的類別有關，這個順序就定義在soc-dapm.c的dapm_up_seq dapm_down_seq，</a:t>
            </a:r>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49555"/>
            <a:ext cx="10515600" cy="551815"/>
          </a:xfrm>
        </p:spPr>
        <p:txBody>
          <a:bodyPr>
            <a:normAutofit fontScale="90000"/>
          </a:bodyPr>
          <a:p>
            <a:r>
              <a:rPr lang="en-US" altLang="zh-CN"/>
              <a:t>ALSA Codec Driver</a:t>
            </a:r>
            <a:endParaRPr lang="en-US" altLang="zh-CN"/>
          </a:p>
        </p:txBody>
      </p:sp>
      <p:sp>
        <p:nvSpPr>
          <p:cNvPr id="3" name="内容占位符 2"/>
          <p:cNvSpPr>
            <a:spLocks noGrp="1"/>
          </p:cNvSpPr>
          <p:nvPr>
            <p:ph idx="1"/>
          </p:nvPr>
        </p:nvSpPr>
        <p:spPr>
          <a:xfrm>
            <a:off x="838200" y="942340"/>
            <a:ext cx="11010265" cy="5739765"/>
          </a:xfrm>
        </p:spPr>
        <p:txBody>
          <a:bodyPr>
            <a:normAutofit fontScale="50000"/>
          </a:bodyPr>
          <a:p>
            <a:r>
              <a:rPr lang="zh-CN" altLang="en-US"/>
              <a:t>註冊DAPM元件除了類別外還有一些重要的東西，以MIXER來說明，其他類別的元件也都差不多，就不重複介紹了</a:t>
            </a:r>
            <a:endParaRPr lang="zh-CN" altLang="en-US"/>
          </a:p>
          <a:p>
            <a:r>
              <a:rPr lang="zh-CN" altLang="en-US"/>
              <a:t>    SND_SOC_DAPM_MIXER("SPK MIXL", RT5640_PWR_MIXER, RT5640_PWR_SM_L_BIT,</a:t>
            </a:r>
            <a:endParaRPr lang="zh-CN" altLang="en-US"/>
          </a:p>
          <a:p>
            <a:r>
              <a:rPr lang="zh-CN" altLang="en-US"/>
              <a:t>        0, rt5640_spk_l_mix, ARRAY_SIZE(rt5640_spk_l_mix)),</a:t>
            </a:r>
            <a:endParaRPr lang="zh-CN" altLang="en-US"/>
          </a:p>
          <a:p>
            <a:r>
              <a:rPr lang="zh-CN" altLang="en-US"/>
              <a:t> SND_SOC_DAPM_MIXER代表這是個MIXER類別的元件，</a:t>
            </a:r>
            <a:endParaRPr lang="zh-CN" altLang="en-US"/>
          </a:p>
          <a:p>
            <a:r>
              <a:rPr lang="zh-CN" altLang="en-US"/>
              <a:t>"SPK MIXL"是這個元件的名字，</a:t>
            </a:r>
            <a:endParaRPr lang="zh-CN" altLang="en-US"/>
          </a:p>
          <a:p>
            <a:r>
              <a:rPr lang="zh-CN" altLang="en-US"/>
              <a:t>"SPK MIXL"元件的電源開關是在RT5640_PWR_MIXER暫存器的RT5640_PWR_SM_L_BIT位元做控制</a:t>
            </a:r>
            <a:endParaRPr lang="zh-CN" altLang="en-US"/>
          </a:p>
          <a:p>
            <a:r>
              <a:rPr lang="zh-CN" altLang="en-US"/>
              <a:t>rt5640_spk_l_mix則定義"SPK MIXL"在audio route上的開關，</a:t>
            </a:r>
            <a:endParaRPr lang="zh-CN" altLang="en-US"/>
          </a:p>
          <a:p>
            <a:r>
              <a:rPr lang="zh-CN" altLang="en-US"/>
              <a:t>rt5640_spo_l_mix內的每個項目都是一個獨立的開關，DAPM藉由這些開關決定這條通路的開關狀態，並決定這條路徑需不需要上電，codec driver只需要把正確的資訊向DAPM註冊即可。</a:t>
            </a:r>
            <a:endParaRPr lang="zh-CN" altLang="en-US"/>
          </a:p>
          <a:p>
            <a:r>
              <a:rPr lang="zh-CN" altLang="en-US"/>
              <a:t>有些元件有註冊event (例如rt5640_lout_event) 註冊event的時候必須同時註冊他觸發的時間點，</a:t>
            </a:r>
            <a:endParaRPr lang="zh-CN" altLang="en-US"/>
          </a:p>
          <a:p>
            <a:r>
              <a:rPr lang="zh-CN" altLang="en-US"/>
              <a:t>DAPM定義了以下幾種時間點，</a:t>
            </a:r>
            <a:endParaRPr lang="zh-CN" altLang="en-US"/>
          </a:p>
          <a:p>
            <a:r>
              <a:rPr lang="zh-CN" altLang="en-US"/>
              <a:t>/* dapm event types */</a:t>
            </a:r>
            <a:endParaRPr lang="zh-CN" altLang="en-US"/>
          </a:p>
          <a:p>
            <a:r>
              <a:rPr lang="zh-CN" altLang="en-US"/>
              <a:t>#define SND_SOC_DAPM_PRE_PMU    0x1     /* before widget power up */</a:t>
            </a:r>
            <a:endParaRPr lang="zh-CN" altLang="en-US"/>
          </a:p>
          <a:p>
            <a:r>
              <a:rPr lang="zh-CN" altLang="en-US"/>
              <a:t>#define SND_SOC_DAPM_POST_PMU    0x2        /* after widget power up */</a:t>
            </a:r>
            <a:endParaRPr lang="zh-CN" altLang="en-US"/>
          </a:p>
          <a:p>
            <a:r>
              <a:rPr lang="zh-CN" altLang="en-US"/>
              <a:t>#define SND_SOC_DAPM_PRE_PMD    0x4     /* before widget power down */</a:t>
            </a:r>
            <a:endParaRPr lang="zh-CN" altLang="en-US"/>
          </a:p>
          <a:p>
            <a:r>
              <a:rPr lang="zh-CN" altLang="en-US"/>
              <a:t>被註冊的event會在相對應的時間點被執行，如果我們希望在開關某個元件的時候須要做一些比較複雜的控制的話就會註冊event來處理，</a:t>
            </a: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86369</Words>
  <Application>WPS 演示</Application>
  <PresentationFormat>Widescreen</PresentationFormat>
  <Paragraphs>1759</Paragraphs>
  <Slides>101</Slides>
  <Notes>25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101</vt:i4>
      </vt:variant>
    </vt:vector>
  </HeadingPairs>
  <TitlesOfParts>
    <vt:vector size="115" baseType="lpstr">
      <vt:lpstr>Arial</vt:lpstr>
      <vt:lpstr>宋体</vt:lpstr>
      <vt:lpstr>Wingdings</vt:lpstr>
      <vt:lpstr>-apple-system</vt:lpstr>
      <vt:lpstr>Arial Unicode MS</vt:lpstr>
      <vt:lpstr>Source Code Pro</vt:lpstr>
      <vt:lpstr>Calibri</vt:lpstr>
      <vt:lpstr>Courier New</vt:lpstr>
      <vt:lpstr>font-weight</vt:lpstr>
      <vt:lpstr>Calibri Light</vt:lpstr>
      <vt:lpstr>微软雅黑</vt:lpstr>
      <vt:lpstr>Arial Unicode MS</vt:lpstr>
      <vt:lpstr>Segoe Print</vt:lpstr>
      <vt:lpstr>Office 主题</vt:lpstr>
      <vt:lpstr>Understand of Chromium OS</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Chrome Web Apps</vt:lpstr>
      <vt:lpstr>Firmware</vt:lpstr>
      <vt:lpstr>Verified Boot</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ALSA in Linux</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 Zhang</cp:lastModifiedBy>
  <cp:revision>408</cp:revision>
  <dcterms:created xsi:type="dcterms:W3CDTF">2019-02-28T08:37:00Z</dcterms:created>
  <dcterms:modified xsi:type="dcterms:W3CDTF">2019-02-28T15:44:29Z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2052-11.1.0.8415</vt:lpwstr>
  </property>
  <property fmtid="{D5CDD505-2E9C-101B-9397-08002B2CF9AE}" pid="3" name="TitusGUID">
    <vt:lpwstr>533fe54c-6850-4a12-b21e-3d4be22e41bb</vt:lpwstr>
  </property>
  <property fmtid="{D5CDD505-2E9C-101B-9397-08002B2CF9AE}" pid="4" name="CTP_TimeStamp">
    <vt:lpwstr>2018-10-18 06:58:25Z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